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1_FEB43937.xml" ContentType="application/vnd.ms-powerpoint.comments+xml"/>
  <Override PartName="/ppt/notesSlides/notesSlide1.xml" ContentType="application/vnd.openxmlformats-officedocument.presentationml.notesSlide+xml"/>
  <Override PartName="/ppt/ink/ink1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115_4D6876A0.xml" ContentType="application/vnd.ms-powerpoint.comment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omments/modernComment_136_E001C118.xml" ContentType="application/vnd.ms-powerpoint.comments+xml"/>
  <Override PartName="/ppt/comments/modernComment_133_2D4F211C.xml" ContentType="application/vnd.ms-powerpoint.comments+xml"/>
  <Override PartName="/ppt/comments/modernComment_137_791C3FB9.xml" ContentType="application/vnd.ms-powerpoint.comment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omments/modernComment_13C_2FC0DFA5.xml" ContentType="application/vnd.ms-powerpoint.comment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ink/ink2.xml" ContentType="application/inkml+xml"/>
  <Override PartName="/ppt/ink/ink3.xml" ContentType="application/inkml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ppt/ink/ink4.xml" ContentType="application/inkml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omments/modernComment_13D_29DCE67D.xml" ContentType="application/vnd.ms-powerpoint.comment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comments/modernComment_13B_EADFD7E9.xml" ContentType="application/vnd.ms-powerpoint.comments+xml"/>
  <Override PartName="/ppt/ink/ink5.xml" ContentType="application/inkml+xml"/>
  <Override PartName="/ppt/comments/modernComment_13F_FFF83F8E.xml" ContentType="application/vnd.ms-powerpoint.comment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comments/modernComment_149_3303513E.xml" ContentType="application/vnd.ms-powerpoint.comment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ink/ink6.xml" ContentType="application/inkml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1" r:id="rId4"/>
  </p:sldMasterIdLst>
  <p:notesMasterIdLst>
    <p:notesMasterId r:id="rId37"/>
  </p:notesMasterIdLst>
  <p:sldIdLst>
    <p:sldId id="256" r:id="rId5"/>
    <p:sldId id="257" r:id="rId6"/>
    <p:sldId id="259" r:id="rId7"/>
    <p:sldId id="302" r:id="rId8"/>
    <p:sldId id="303" r:id="rId9"/>
    <p:sldId id="304" r:id="rId10"/>
    <p:sldId id="269" r:id="rId11"/>
    <p:sldId id="301" r:id="rId12"/>
    <p:sldId id="305" r:id="rId13"/>
    <p:sldId id="277" r:id="rId14"/>
    <p:sldId id="310" r:id="rId15"/>
    <p:sldId id="306" r:id="rId16"/>
    <p:sldId id="307" r:id="rId17"/>
    <p:sldId id="309" r:id="rId18"/>
    <p:sldId id="311" r:id="rId19"/>
    <p:sldId id="316" r:id="rId20"/>
    <p:sldId id="312" r:id="rId21"/>
    <p:sldId id="313" r:id="rId22"/>
    <p:sldId id="283" r:id="rId23"/>
    <p:sldId id="284" r:id="rId24"/>
    <p:sldId id="324" r:id="rId25"/>
    <p:sldId id="322" r:id="rId26"/>
    <p:sldId id="314" r:id="rId27"/>
    <p:sldId id="317" r:id="rId28"/>
    <p:sldId id="315" r:id="rId29"/>
    <p:sldId id="318" r:id="rId30"/>
    <p:sldId id="326" r:id="rId31"/>
    <p:sldId id="319" r:id="rId32"/>
    <p:sldId id="329" r:id="rId33"/>
    <p:sldId id="328" r:id="rId34"/>
    <p:sldId id="320" r:id="rId35"/>
    <p:sldId id="33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C3C6C5-6879-DE7A-FC88-F36C462BA6F3}" name="Matteo Halilaga" initials="MH" userId="S::m.halilaga@studenti.unipi.it::b1fe7d7c-061b-4db8-9933-3611f4b207dc" providerId="AD"/>
  <p188:author id="{E68798D4-2821-DF18-63C5-17A85FB492AC}" name="Francesco Bruno" initials="FB" userId="S::f.bruno10@studenti.unipi.it::75bb64c9-ad05-4658-8c26-301e29080c3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AB05"/>
    <a:srgbClr val="1CADE4"/>
    <a:srgbClr val="3578AF"/>
    <a:srgbClr val="CCDD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8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iit-my.sharepoint.com/personal/m_halilaga_studenti_unipi_it/Documents/prov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Cartel1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iit-my.sharepoint.com/personal/m_halilaga_studenti_unipi_it/Documents/prov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iit-my.sharepoint.com/personal/m_halilaga_studenti_unipi_it/Documents/prova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iit-my.sharepoint.com/personal/m_halilaga_studenti_unipi_it/Documents/prova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https://unipiit-my.sharepoint.com/personal/m_halilaga_studenti_unipi_it/Documents/definitivi%20modificati%20-%20copia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matte\Desktop\MAGISTRALE\1%20ANNO\2%20SEMESTRE\DEF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matte\Downloads\Tempi%20Esecuzioni%20GPU%20(2).xlsx" TargetMode="Externa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D:\Users\matte\Downloads\Tempi%20Esecuzioni%20GPU%20(2).xlsx" TargetMode="Externa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Francesco\Desktop\Computer%20Architecture\Progetto\Tempi%20Esecuzioni%20GPU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/>
              <a:t>Execution Time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sd</c:v>
          </c:tx>
          <c:spPr>
            <a:ln w="28575" cap="rnd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c:spPr>
          </c:marker>
          <c:val>
            <c:numRef>
              <c:f>Sheet1!$C$35:$O$35</c:f>
              <c:numCache>
                <c:formatCode>General</c:formatCode>
                <c:ptCount val="13"/>
                <c:pt idx="0">
                  <c:v>5.5957999999999997</c:v>
                </c:pt>
                <c:pt idx="1">
                  <c:v>3.7791000000000001</c:v>
                </c:pt>
                <c:pt idx="2">
                  <c:v>3.2968999999999999</c:v>
                </c:pt>
                <c:pt idx="3">
                  <c:v>3.23</c:v>
                </c:pt>
                <c:pt idx="4">
                  <c:v>3.3513000000000002</c:v>
                </c:pt>
                <c:pt idx="5">
                  <c:v>3.2256999999999998</c:v>
                </c:pt>
                <c:pt idx="6">
                  <c:v>3.3786999999999998</c:v>
                </c:pt>
                <c:pt idx="7">
                  <c:v>3.26</c:v>
                </c:pt>
                <c:pt idx="8">
                  <c:v>3.5828000000000002</c:v>
                </c:pt>
                <c:pt idx="9">
                  <c:v>3.7347000000000001</c:v>
                </c:pt>
                <c:pt idx="10">
                  <c:v>3.8328000000000002</c:v>
                </c:pt>
                <c:pt idx="11">
                  <c:v>3.7</c:v>
                </c:pt>
                <c:pt idx="12">
                  <c:v>4.1340000000000003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693-4D4F-94AA-915D1D52B1AC}"/>
            </c:ext>
          </c:extLst>
        </c:ser>
        <c:ser>
          <c:idx val="1"/>
          <c:order val="1"/>
          <c:tx>
            <c:v>2k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val>
            <c:numRef>
              <c:f>Sheet1!$R$35:$AD$35</c:f>
              <c:numCache>
                <c:formatCode>General</c:formatCode>
                <c:ptCount val="13"/>
                <c:pt idx="0">
                  <c:v>25.004166666666666</c:v>
                </c:pt>
                <c:pt idx="1">
                  <c:v>15.672700000000001</c:v>
                </c:pt>
                <c:pt idx="2">
                  <c:v>13.1059</c:v>
                </c:pt>
                <c:pt idx="3">
                  <c:v>12.912000000000001</c:v>
                </c:pt>
                <c:pt idx="4">
                  <c:v>12.802966666666666</c:v>
                </c:pt>
                <c:pt idx="5">
                  <c:v>11.610066666666668</c:v>
                </c:pt>
                <c:pt idx="6">
                  <c:v>10.865633333333333</c:v>
                </c:pt>
                <c:pt idx="7">
                  <c:v>10.710566666666667</c:v>
                </c:pt>
                <c:pt idx="8">
                  <c:v>11.953899999999999</c:v>
                </c:pt>
                <c:pt idx="9">
                  <c:v>11.5116</c:v>
                </c:pt>
                <c:pt idx="10">
                  <c:v>11.443933333333332</c:v>
                </c:pt>
                <c:pt idx="11">
                  <c:v>11.592066666666668</c:v>
                </c:pt>
                <c:pt idx="12">
                  <c:v>11.466166666666666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693-4D4F-94AA-915D1D52B1AC}"/>
            </c:ext>
          </c:extLst>
        </c:ser>
        <c:ser>
          <c:idx val="2"/>
          <c:order val="2"/>
          <c:tx>
            <c:v>4k</c:v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B050"/>
                </a:solidFill>
              </a:ln>
              <a:effectLst/>
            </c:spPr>
          </c:marker>
          <c:val>
            <c:numRef>
              <c:f>Sheet1!$AG$35:$AS$35</c:f>
              <c:numCache>
                <c:formatCode>General</c:formatCode>
                <c:ptCount val="13"/>
                <c:pt idx="0">
                  <c:v>110.08663333333332</c:v>
                </c:pt>
                <c:pt idx="1">
                  <c:v>64.496899999999997</c:v>
                </c:pt>
                <c:pt idx="2">
                  <c:v>48.659266666666667</c:v>
                </c:pt>
                <c:pt idx="3">
                  <c:v>44.483066666666666</c:v>
                </c:pt>
                <c:pt idx="4">
                  <c:v>48.606900000000003</c:v>
                </c:pt>
                <c:pt idx="5">
                  <c:v>45.309100000000001</c:v>
                </c:pt>
                <c:pt idx="6">
                  <c:v>41.488599999999998</c:v>
                </c:pt>
                <c:pt idx="7">
                  <c:v>40.023800000000001</c:v>
                </c:pt>
                <c:pt idx="8">
                  <c:v>46.285133333333334</c:v>
                </c:pt>
                <c:pt idx="9">
                  <c:v>45.0304</c:v>
                </c:pt>
                <c:pt idx="10">
                  <c:v>45.742400000000004</c:v>
                </c:pt>
                <c:pt idx="11">
                  <c:v>46.01573333333333</c:v>
                </c:pt>
                <c:pt idx="12">
                  <c:v>45.989266666666673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A693-4D4F-94AA-915D1D52B1AC}"/>
            </c:ext>
          </c:extLst>
        </c:ser>
        <c:ser>
          <c:idx val="3"/>
          <c:order val="3"/>
          <c:tx>
            <c:v>8k</c:v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rgbClr val="0070C0"/>
                </a:solidFill>
              </a:ln>
              <a:effectLst/>
            </c:spPr>
          </c:marker>
          <c:val>
            <c:numRef>
              <c:f>Sheet1!$AV$35:$BH$35</c:f>
              <c:numCache>
                <c:formatCode>General</c:formatCode>
                <c:ptCount val="13"/>
                <c:pt idx="0">
                  <c:v>370.89870000000002</c:v>
                </c:pt>
                <c:pt idx="1">
                  <c:v>219.88239999999999</c:v>
                </c:pt>
                <c:pt idx="2">
                  <c:v>177.31846666666667</c:v>
                </c:pt>
                <c:pt idx="3">
                  <c:v>169.4684</c:v>
                </c:pt>
                <c:pt idx="4">
                  <c:v>173.19049999999999</c:v>
                </c:pt>
                <c:pt idx="5">
                  <c:v>166.99433333333334</c:v>
                </c:pt>
                <c:pt idx="6">
                  <c:v>159.11286666666666</c:v>
                </c:pt>
                <c:pt idx="7">
                  <c:v>151.16876666666667</c:v>
                </c:pt>
                <c:pt idx="8">
                  <c:v>161.25133333333335</c:v>
                </c:pt>
                <c:pt idx="9">
                  <c:v>162.5394</c:v>
                </c:pt>
                <c:pt idx="10">
                  <c:v>159.02939999999998</c:v>
                </c:pt>
                <c:pt idx="11">
                  <c:v>154.79546666666667</c:v>
                </c:pt>
                <c:pt idx="12">
                  <c:v>157.8116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A693-4D4F-94AA-915D1D52B1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4058080"/>
        <c:axId val="1334046560"/>
      </c:lineChart>
      <c:catAx>
        <c:axId val="13340580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Threads</a:t>
                </a:r>
                <a:r>
                  <a:rPr lang="it-IT" sz="1400" baseline="0"/>
                  <a:t> number</a:t>
                </a:r>
                <a:endParaRPr lang="it-IT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34046560"/>
        <c:crosses val="autoZero"/>
        <c:auto val="1"/>
        <c:lblAlgn val="ctr"/>
        <c:lblOffset val="100"/>
        <c:noMultiLvlLbl val="0"/>
      </c:catAx>
      <c:valAx>
        <c:axId val="133404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Time(ms)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34058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Foglio1!$G$4</c:f>
              <c:strCache>
                <c:ptCount val="1"/>
                <c:pt idx="0">
                  <c:v>ms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CE4-422A-A6E1-ED0DF4372409}"/>
              </c:ext>
            </c:extLst>
          </c:dPt>
          <c:cat>
            <c:strRef>
              <c:f>Foglio1!$F$5:$F$6</c:f>
              <c:strCache>
                <c:ptCount val="2"/>
                <c:pt idx="0">
                  <c:v>target</c:v>
                </c:pt>
                <c:pt idx="1">
                  <c:v>reached</c:v>
                </c:pt>
              </c:strCache>
            </c:strRef>
          </c:cat>
          <c:val>
            <c:numRef>
              <c:f>Foglio1!$G$5:$G$6</c:f>
              <c:numCache>
                <c:formatCode>General</c:formatCode>
                <c:ptCount val="2"/>
                <c:pt idx="0">
                  <c:v>16.666666666666668</c:v>
                </c:pt>
                <c:pt idx="1">
                  <c:v>0.627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CE4-422A-A6E1-ED0DF43724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424242719"/>
        <c:axId val="1424243199"/>
      </c:barChart>
      <c:catAx>
        <c:axId val="14242427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24243199"/>
        <c:crosses val="autoZero"/>
        <c:auto val="1"/>
        <c:lblAlgn val="ctr"/>
        <c:lblOffset val="100"/>
        <c:noMultiLvlLbl val="0"/>
      </c:catAx>
      <c:valAx>
        <c:axId val="14242431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4242427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/>
              <a:t>Speedup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sd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tx1"/>
                </a:solidFill>
              </a:ln>
              <a:effectLst/>
            </c:spPr>
          </c:marker>
          <c:val>
            <c:numRef>
              <c:f>Sheet1!$C$36:$O$36</c:f>
              <c:numCache>
                <c:formatCode>General</c:formatCode>
                <c:ptCount val="13"/>
                <c:pt idx="0">
                  <c:v>1</c:v>
                </c:pt>
                <c:pt idx="1">
                  <c:v>1.4807229230000001</c:v>
                </c:pt>
                <c:pt idx="2">
                  <c:v>1.6972913949999999</c:v>
                </c:pt>
                <c:pt idx="3">
                  <c:v>1.7324458199999999</c:v>
                </c:pt>
                <c:pt idx="4">
                  <c:v>1.6697401009999999</c:v>
                </c:pt>
                <c:pt idx="5">
                  <c:v>1.7347552470000001</c:v>
                </c:pt>
                <c:pt idx="6">
                  <c:v>1.6561991300000001</c:v>
                </c:pt>
                <c:pt idx="7">
                  <c:v>1.7165030670000001</c:v>
                </c:pt>
                <c:pt idx="8">
                  <c:v>1.561851066</c:v>
                </c:pt>
                <c:pt idx="9">
                  <c:v>1.4983265050000001</c:v>
                </c:pt>
                <c:pt idx="10">
                  <c:v>1.4599770400000001</c:v>
                </c:pt>
                <c:pt idx="11">
                  <c:v>1.512378378</c:v>
                </c:pt>
                <c:pt idx="12">
                  <c:v>1.353604257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D3-4EA0-B8A8-217E847721A7}"/>
            </c:ext>
          </c:extLst>
        </c:ser>
        <c:ser>
          <c:idx val="1"/>
          <c:order val="1"/>
          <c:tx>
            <c:v>2k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val>
            <c:numRef>
              <c:f>Sheet1!$R$36:$AD$36</c:f>
              <c:numCache>
                <c:formatCode>General</c:formatCode>
                <c:ptCount val="13"/>
                <c:pt idx="0">
                  <c:v>1</c:v>
                </c:pt>
                <c:pt idx="1">
                  <c:v>1.5953962410220743</c:v>
                </c:pt>
                <c:pt idx="2">
                  <c:v>1.9078557494461781</c:v>
                </c:pt>
                <c:pt idx="3">
                  <c:v>1.9365060925237503</c:v>
                </c:pt>
                <c:pt idx="4">
                  <c:v>1.9529978728888358</c:v>
                </c:pt>
                <c:pt idx="5">
                  <c:v>2.1536626261118221</c:v>
                </c:pt>
                <c:pt idx="6">
                  <c:v>2.3012157597808383</c:v>
                </c:pt>
                <c:pt idx="7">
                  <c:v>2.3345325644145811</c:v>
                </c:pt>
                <c:pt idx="8">
                  <c:v>2.091716232080465</c:v>
                </c:pt>
                <c:pt idx="9">
                  <c:v>2.1720843902382523</c:v>
                </c:pt>
                <c:pt idx="10">
                  <c:v>2.1849276763816641</c:v>
                </c:pt>
                <c:pt idx="11">
                  <c:v>2.1570068035035455</c:v>
                </c:pt>
                <c:pt idx="12">
                  <c:v>2.1806910185037141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D3-4EA0-B8A8-217E847721A7}"/>
            </c:ext>
          </c:extLst>
        </c:ser>
        <c:ser>
          <c:idx val="2"/>
          <c:order val="2"/>
          <c:tx>
            <c:v>4k</c:v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5"/>
                </a:solidFill>
              </a:ln>
              <a:effectLst/>
            </c:spPr>
          </c:marker>
          <c:val>
            <c:numRef>
              <c:f>Sheet1!$AG$36:$AS$36</c:f>
              <c:numCache>
                <c:formatCode>General</c:formatCode>
                <c:ptCount val="13"/>
                <c:pt idx="0">
                  <c:v>1</c:v>
                </c:pt>
                <c:pt idx="1">
                  <c:v>1.706851543769287</c:v>
                </c:pt>
                <c:pt idx="2">
                  <c:v>2.2623981180700077</c:v>
                </c:pt>
                <c:pt idx="3">
                  <c:v>2.4747986499731733</c:v>
                </c:pt>
                <c:pt idx="4">
                  <c:v>2.264835513750791</c:v>
                </c:pt>
                <c:pt idx="5">
                  <c:v>2.4296804247564689</c:v>
                </c:pt>
                <c:pt idx="6">
                  <c:v>2.6534188508007821</c:v>
                </c:pt>
                <c:pt idx="7">
                  <c:v>2.750529268418624</c:v>
                </c:pt>
                <c:pt idx="8">
                  <c:v>2.3784447706030876</c:v>
                </c:pt>
                <c:pt idx="9">
                  <c:v>2.4447180867443623</c:v>
                </c:pt>
                <c:pt idx="10">
                  <c:v>2.4066650051884753</c:v>
                </c:pt>
                <c:pt idx="11">
                  <c:v>2.3923694214732354</c:v>
                </c:pt>
                <c:pt idx="12">
                  <c:v>2.3937462219445402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D3-4EA0-B8A8-217E847721A7}"/>
            </c:ext>
          </c:extLst>
        </c:ser>
        <c:ser>
          <c:idx val="3"/>
          <c:order val="3"/>
          <c:tx>
            <c:v>8k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Sheet1!$AV$36:$BH$36</c:f>
              <c:numCache>
                <c:formatCode>General</c:formatCode>
                <c:ptCount val="13"/>
                <c:pt idx="0">
                  <c:v>1</c:v>
                </c:pt>
                <c:pt idx="1">
                  <c:v>1.6868048556864943</c:v>
                </c:pt>
                <c:pt idx="2">
                  <c:v>2.0917093801472832</c:v>
                </c:pt>
                <c:pt idx="3">
                  <c:v>2.1886009427126236</c:v>
                </c:pt>
                <c:pt idx="4">
                  <c:v>2.141564924173093</c:v>
                </c:pt>
                <c:pt idx="5">
                  <c:v>2.2210256635454697</c:v>
                </c:pt>
                <c:pt idx="6">
                  <c:v>2.3310415290110629</c:v>
                </c:pt>
                <c:pt idx="7">
                  <c:v>2.4535405572094588</c:v>
                </c:pt>
                <c:pt idx="8">
                  <c:v>2.3001279575982831</c:v>
                </c:pt>
                <c:pt idx="9">
                  <c:v>2.2819002654125708</c:v>
                </c:pt>
                <c:pt idx="10">
                  <c:v>2.3322649774192699</c:v>
                </c:pt>
                <c:pt idx="11">
                  <c:v>2.3960566028634775</c:v>
                </c:pt>
                <c:pt idx="12">
                  <c:v>2.3502625915965623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9D3-4EA0-B8A8-217E847721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4030240"/>
        <c:axId val="1334030720"/>
      </c:lineChart>
      <c:catAx>
        <c:axId val="13340302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Threads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34030720"/>
        <c:crosses val="autoZero"/>
        <c:auto val="1"/>
        <c:lblAlgn val="ctr"/>
        <c:lblOffset val="100"/>
        <c:noMultiLvlLbl val="0"/>
      </c:catAx>
      <c:valAx>
        <c:axId val="1334030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34030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 err="1"/>
              <a:t>Execution</a:t>
            </a:r>
            <a:r>
              <a:rPr lang="it-IT" sz="1600" dirty="0"/>
              <a:t> time </a:t>
            </a:r>
            <a:r>
              <a:rPr lang="it-IT" sz="1600" dirty="0" err="1"/>
              <a:t>comparison</a:t>
            </a:r>
            <a:r>
              <a:rPr lang="it-IT" sz="1600" dirty="0"/>
              <a:t> 8k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Optimized1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val>
            <c:numRef>
              <c:f>Sheet1!$AV$109:$BH$109</c:f>
              <c:numCache>
                <c:formatCode>General</c:formatCode>
                <c:ptCount val="13"/>
                <c:pt idx="0">
                  <c:v>136.83333333333334</c:v>
                </c:pt>
                <c:pt idx="1">
                  <c:v>71.63333333333334</c:v>
                </c:pt>
                <c:pt idx="2">
                  <c:v>55.033333333333331</c:v>
                </c:pt>
                <c:pt idx="3">
                  <c:v>50.366666666666667</c:v>
                </c:pt>
                <c:pt idx="4">
                  <c:v>51</c:v>
                </c:pt>
                <c:pt idx="5">
                  <c:v>46.966666666666669</c:v>
                </c:pt>
                <c:pt idx="6">
                  <c:v>42.733333333333334</c:v>
                </c:pt>
                <c:pt idx="7">
                  <c:v>39.799999999999997</c:v>
                </c:pt>
                <c:pt idx="8">
                  <c:v>50.3</c:v>
                </c:pt>
                <c:pt idx="9">
                  <c:v>47.2</c:v>
                </c:pt>
                <c:pt idx="10">
                  <c:v>47.1</c:v>
                </c:pt>
                <c:pt idx="11">
                  <c:v>47.2</c:v>
                </c:pt>
                <c:pt idx="12">
                  <c:v>46.56666666666667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B5D-469B-B80C-28EBC0BB095F}"/>
            </c:ext>
          </c:extLst>
        </c:ser>
        <c:ser>
          <c:idx val="1"/>
          <c:order val="1"/>
          <c:tx>
            <c:v>Optimized with Affinity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val>
            <c:numRef>
              <c:f>Sheet1!$AV$160:$BH$160</c:f>
              <c:numCache>
                <c:formatCode>General</c:formatCode>
                <c:ptCount val="13"/>
                <c:pt idx="0">
                  <c:v>140</c:v>
                </c:pt>
                <c:pt idx="1">
                  <c:v>73</c:v>
                </c:pt>
                <c:pt idx="2">
                  <c:v>50</c:v>
                </c:pt>
                <c:pt idx="3">
                  <c:v>44</c:v>
                </c:pt>
                <c:pt idx="4">
                  <c:v>50</c:v>
                </c:pt>
                <c:pt idx="5">
                  <c:v>46</c:v>
                </c:pt>
                <c:pt idx="6">
                  <c:v>39</c:v>
                </c:pt>
                <c:pt idx="7">
                  <c:v>36</c:v>
                </c:pt>
                <c:pt idx="8">
                  <c:v>49</c:v>
                </c:pt>
                <c:pt idx="9">
                  <c:v>52.7</c:v>
                </c:pt>
                <c:pt idx="10">
                  <c:v>49.56666666666667</c:v>
                </c:pt>
                <c:pt idx="11">
                  <c:v>52.833333333333336</c:v>
                </c:pt>
                <c:pt idx="12">
                  <c:v>54.4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B5D-469B-B80C-28EBC0BB09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34016320"/>
        <c:axId val="1334016800"/>
      </c:lineChart>
      <c:catAx>
        <c:axId val="13340163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Threads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34016800"/>
        <c:crosses val="autoZero"/>
        <c:auto val="1"/>
        <c:lblAlgn val="ctr"/>
        <c:lblOffset val="100"/>
        <c:noMultiLvlLbl val="0"/>
      </c:catAx>
      <c:valAx>
        <c:axId val="1334016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Time(ms)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34016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 err="1"/>
              <a:t>Speedup</a:t>
            </a:r>
            <a:r>
              <a:rPr lang="it-IT" sz="1600" dirty="0"/>
              <a:t> 8k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Optimized1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002060"/>
                </a:solidFill>
              </a:ln>
              <a:effectLst/>
            </c:spPr>
          </c:marker>
          <c:val>
            <c:numRef>
              <c:f>Sheet1!$AV$110:$BH$110</c:f>
              <c:numCache>
                <c:formatCode>General</c:formatCode>
                <c:ptCount val="13"/>
                <c:pt idx="0">
                  <c:v>1</c:v>
                </c:pt>
                <c:pt idx="1">
                  <c:v>1.9101907864122847</c:v>
                </c:pt>
                <c:pt idx="2">
                  <c:v>2.4863718958207151</c:v>
                </c:pt>
                <c:pt idx="3">
                  <c:v>2.7167438782263402</c:v>
                </c:pt>
                <c:pt idx="4">
                  <c:v>2.6830065359477127</c:v>
                </c:pt>
                <c:pt idx="5">
                  <c:v>2.9134137686302344</c:v>
                </c:pt>
                <c:pt idx="6">
                  <c:v>3.2020280811232449</c:v>
                </c:pt>
                <c:pt idx="7">
                  <c:v>3.438023450586265</c:v>
                </c:pt>
                <c:pt idx="8">
                  <c:v>2.7203445990722335</c:v>
                </c:pt>
                <c:pt idx="9">
                  <c:v>2.8990112994350281</c:v>
                </c:pt>
                <c:pt idx="10">
                  <c:v>2.9051663128096252</c:v>
                </c:pt>
                <c:pt idx="11">
                  <c:v>2.8990112994350281</c:v>
                </c:pt>
                <c:pt idx="12">
                  <c:v>2.9384395132426628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42-45EE-BEEF-0486330D1F29}"/>
            </c:ext>
          </c:extLst>
        </c:ser>
        <c:ser>
          <c:idx val="1"/>
          <c:order val="1"/>
          <c:tx>
            <c:v>Optimized with Affinity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val>
            <c:numRef>
              <c:f>Sheet1!$AV$161:$BH$161</c:f>
              <c:numCache>
                <c:formatCode>General</c:formatCode>
                <c:ptCount val="13"/>
                <c:pt idx="0">
                  <c:v>1</c:v>
                </c:pt>
                <c:pt idx="1">
                  <c:v>1.9178082191780821</c:v>
                </c:pt>
                <c:pt idx="2">
                  <c:v>2.8</c:v>
                </c:pt>
                <c:pt idx="3">
                  <c:v>3.1818181818181817</c:v>
                </c:pt>
                <c:pt idx="4">
                  <c:v>2.8</c:v>
                </c:pt>
                <c:pt idx="5">
                  <c:v>3.0434782608695654</c:v>
                </c:pt>
                <c:pt idx="6">
                  <c:v>3.5897435897435899</c:v>
                </c:pt>
                <c:pt idx="7">
                  <c:v>3.8888888888888888</c:v>
                </c:pt>
                <c:pt idx="8">
                  <c:v>2.8571428571428572</c:v>
                </c:pt>
                <c:pt idx="9">
                  <c:v>2.6565464895635671</c:v>
                </c:pt>
                <c:pt idx="10">
                  <c:v>2.8244788164088765</c:v>
                </c:pt>
                <c:pt idx="11">
                  <c:v>2.6498422712933754</c:v>
                </c:pt>
                <c:pt idx="12">
                  <c:v>2.5735294117647061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42-45EE-BEEF-0486330D1F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520160"/>
        <c:axId val="752521120"/>
      </c:lineChart>
      <c:catAx>
        <c:axId val="7525201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Threads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52521120"/>
        <c:crosses val="autoZero"/>
        <c:auto val="1"/>
        <c:lblAlgn val="ctr"/>
        <c:lblOffset val="100"/>
        <c:noMultiLvlLbl val="0"/>
      </c:catAx>
      <c:valAx>
        <c:axId val="75252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5252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err="1"/>
              <a:t>Execution</a:t>
            </a:r>
            <a:r>
              <a:rPr lang="it-IT" sz="1600"/>
              <a:t> time</a:t>
            </a:r>
            <a:r>
              <a:rPr lang="it-IT" sz="1600" baseline="0"/>
              <a:t> </a:t>
            </a:r>
            <a:r>
              <a:rPr lang="it-IT" sz="1600"/>
              <a:t>8threads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Optimized with Affinity</c:v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'[definitivi modificati - copia.xlsx]8k'!$D$114:$H$114</c:f>
              <c:strCache>
                <c:ptCount val="5"/>
                <c:pt idx="0">
                  <c:v>sd</c:v>
                </c:pt>
                <c:pt idx="1">
                  <c:v>2k</c:v>
                </c:pt>
                <c:pt idx="2">
                  <c:v>4k</c:v>
                </c:pt>
                <c:pt idx="3">
                  <c:v>8k</c:v>
                </c:pt>
                <c:pt idx="4">
                  <c:v>16k</c:v>
                </c:pt>
              </c:strCache>
            </c:strRef>
          </c:cat>
          <c:val>
            <c:numRef>
              <c:f>'[definitivi modificati - copia.xlsx]8k'!$D$115:$H$115</c:f>
              <c:numCache>
                <c:formatCode>General</c:formatCode>
                <c:ptCount val="5"/>
                <c:pt idx="0">
                  <c:v>2.2333333333333298</c:v>
                </c:pt>
                <c:pt idx="1">
                  <c:v>6.6333333333333337</c:v>
                </c:pt>
                <c:pt idx="2">
                  <c:v>11</c:v>
                </c:pt>
                <c:pt idx="3">
                  <c:v>36</c:v>
                </c:pt>
                <c:pt idx="4">
                  <c:v>174.2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9F6-45DB-AA48-35FCFDF75F61}"/>
            </c:ext>
          </c:extLst>
        </c:ser>
        <c:ser>
          <c:idx val="2"/>
          <c:order val="1"/>
          <c:tx>
            <c:v>Initial version</c:v>
          </c:tx>
          <c:spPr>
            <a:ln w="28575" cap="rnd">
              <a:solidFill>
                <a:srgbClr val="00206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rgbClr val="002060"/>
                </a:solidFill>
              </a:ln>
              <a:effectLst/>
            </c:spPr>
          </c:marker>
          <c:cat>
            <c:strRef>
              <c:f>'[definitivi modificati - copia.xlsx]8k'!$D$114:$H$114</c:f>
              <c:strCache>
                <c:ptCount val="5"/>
                <c:pt idx="0">
                  <c:v>sd</c:v>
                </c:pt>
                <c:pt idx="1">
                  <c:v>2k</c:v>
                </c:pt>
                <c:pt idx="2">
                  <c:v>4k</c:v>
                </c:pt>
                <c:pt idx="3">
                  <c:v>8k</c:v>
                </c:pt>
                <c:pt idx="4">
                  <c:v>16k</c:v>
                </c:pt>
              </c:strCache>
            </c:strRef>
          </c:cat>
          <c:val>
            <c:numRef>
              <c:f>'[definitivi modificati - copia.xlsx]8k'!$D$117:$H$117</c:f>
              <c:numCache>
                <c:formatCode>General</c:formatCode>
                <c:ptCount val="5"/>
                <c:pt idx="0">
                  <c:v>2.6666666666666665</c:v>
                </c:pt>
                <c:pt idx="1">
                  <c:v>9.7666666666666675</c:v>
                </c:pt>
                <c:pt idx="2">
                  <c:v>38.766666666666666</c:v>
                </c:pt>
                <c:pt idx="3">
                  <c:v>167.6</c:v>
                </c:pt>
                <c:pt idx="4">
                  <c:v>583.73333333333335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9F6-45DB-AA48-35FCFDF75F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51945776"/>
        <c:axId val="251918416"/>
      </c:lineChart>
      <c:catAx>
        <c:axId val="2519457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51918416"/>
        <c:crosses val="autoZero"/>
        <c:auto val="1"/>
        <c:lblAlgn val="ctr"/>
        <c:lblOffset val="100"/>
        <c:noMultiLvlLbl val="0"/>
      </c:catAx>
      <c:valAx>
        <c:axId val="251918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Time(ms)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51945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/>
              <a:t>Time execution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'GPU COMPARISON'!$O$10</c:f>
              <c:strCache>
                <c:ptCount val="1"/>
                <c:pt idx="0">
                  <c:v>GPU</c:v>
                </c:pt>
              </c:strCache>
            </c:strRef>
          </c:tx>
          <c:spPr>
            <a:ln w="28575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2">
                    <a:lumMod val="75000"/>
                  </a:schemeClr>
                </a:solidFill>
              </a:ln>
              <a:effectLst/>
            </c:spPr>
          </c:marker>
          <c:cat>
            <c:strRef>
              <c:f>'GPU COMPARISON'!$N$11:$N$15</c:f>
              <c:strCache>
                <c:ptCount val="5"/>
                <c:pt idx="0">
                  <c:v>sd</c:v>
                </c:pt>
                <c:pt idx="1">
                  <c:v>2k</c:v>
                </c:pt>
                <c:pt idx="2">
                  <c:v>4k</c:v>
                </c:pt>
                <c:pt idx="3">
                  <c:v>8k</c:v>
                </c:pt>
                <c:pt idx="4">
                  <c:v>16k</c:v>
                </c:pt>
              </c:strCache>
            </c:strRef>
          </c:cat>
          <c:val>
            <c:numRef>
              <c:f>'GPU COMPARISON'!$O$11:$O$15</c:f>
              <c:numCache>
                <c:formatCode>General</c:formatCode>
                <c:ptCount val="5"/>
                <c:pt idx="0">
                  <c:v>1.117658</c:v>
                </c:pt>
                <c:pt idx="1">
                  <c:v>1.350228</c:v>
                </c:pt>
                <c:pt idx="2">
                  <c:v>2.1068103329999999</c:v>
                </c:pt>
                <c:pt idx="3">
                  <c:v>5.8091933329999996</c:v>
                </c:pt>
                <c:pt idx="4">
                  <c:v>16.405460000000001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A1-4796-9369-F2BF06091358}"/>
            </c:ext>
          </c:extLst>
        </c:ser>
        <c:ser>
          <c:idx val="1"/>
          <c:order val="1"/>
          <c:tx>
            <c:strRef>
              <c:f>'GPU COMPARISON'!$P$10</c:f>
              <c:strCache>
                <c:ptCount val="1"/>
                <c:pt idx="0">
                  <c:v>CPU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strRef>
              <c:f>'GPU COMPARISON'!$N$11:$N$15</c:f>
              <c:strCache>
                <c:ptCount val="5"/>
                <c:pt idx="0">
                  <c:v>sd</c:v>
                </c:pt>
                <c:pt idx="1">
                  <c:v>2k</c:v>
                </c:pt>
                <c:pt idx="2">
                  <c:v>4k</c:v>
                </c:pt>
                <c:pt idx="3">
                  <c:v>8k</c:v>
                </c:pt>
                <c:pt idx="4">
                  <c:v>16k</c:v>
                </c:pt>
              </c:strCache>
            </c:strRef>
          </c:cat>
          <c:val>
            <c:numRef>
              <c:f>'GPU COMPARISON'!$AB$8:$AF$8</c:f>
              <c:numCache>
                <c:formatCode>General</c:formatCode>
                <c:ptCount val="5"/>
                <c:pt idx="0">
                  <c:v>2.2333333333333298</c:v>
                </c:pt>
                <c:pt idx="1">
                  <c:v>6.6333333333333337</c:v>
                </c:pt>
                <c:pt idx="2">
                  <c:v>11</c:v>
                </c:pt>
                <c:pt idx="3">
                  <c:v>36</c:v>
                </c:pt>
                <c:pt idx="4">
                  <c:v>174.2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A1-4796-9369-F2BF06091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42280383"/>
        <c:axId val="1542276063"/>
      </c:lineChart>
      <c:catAx>
        <c:axId val="154228038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image size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42276063"/>
        <c:crosses val="autoZero"/>
        <c:auto val="1"/>
        <c:lblAlgn val="ctr"/>
        <c:lblOffset val="100"/>
        <c:noMultiLvlLbl val="0"/>
      </c:catAx>
      <c:valAx>
        <c:axId val="154227606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400"/>
                  <a:t>Time (ms)</a:t>
                </a:r>
              </a:p>
            </c:rich>
          </c:tx>
          <c:layout>
            <c:manualLayout>
              <c:xMode val="edge"/>
              <c:yMode val="edge"/>
              <c:x val="1.2552680348685565E-2"/>
              <c:y val="0.406854199235151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54228038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/>
              <a:t>Time </a:t>
            </a:r>
            <a:r>
              <a:rPr lang="it-IT" sz="1600" err="1"/>
              <a:t>execution</a:t>
            </a:r>
            <a:r>
              <a:rPr lang="it-IT" sz="1600" baseline="0"/>
              <a:t> 8k (</a:t>
            </a:r>
            <a:r>
              <a:rPr lang="it-IT" sz="1600" baseline="0" err="1"/>
              <a:t>ms</a:t>
            </a:r>
            <a:r>
              <a:rPr lang="it-IT" sz="1600" baseline="0"/>
              <a:t>)</a:t>
            </a:r>
            <a:endParaRPr lang="it-IT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2.6041357392654747E-2"/>
          <c:y val="9.9838652003258602E-2"/>
          <c:w val="0.9668497808687857"/>
          <c:h val="0.84994824245100209"/>
        </c:manualLayout>
      </c:layout>
      <c:bar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6"/>
              <c:layout>
                <c:manualLayout>
                  <c:x val="0"/>
                  <c:y val="-0.5180952444384685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7C8-4C8B-ACE1-1D3CAB07203D}"/>
                </c:ext>
              </c:extLst>
            </c:dLbl>
            <c:numFmt formatCode="#,##0.00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'Tempi GPU No Opt'!$H$2:$T$2</c:f>
              <c:strCache>
                <c:ptCount val="12"/>
                <c:pt idx="0">
                  <c:v>Blocco(1,32)</c:v>
                </c:pt>
                <c:pt idx="1">
                  <c:v>Blocco(1,64)</c:v>
                </c:pt>
                <c:pt idx="2">
                  <c:v>Blocco(1,128)</c:v>
                </c:pt>
                <c:pt idx="3">
                  <c:v>Blocco(1,256)</c:v>
                </c:pt>
                <c:pt idx="4">
                  <c:v>Blocco(1,512)</c:v>
                </c:pt>
                <c:pt idx="5">
                  <c:v>Blocco(1,1024)</c:v>
                </c:pt>
                <c:pt idx="6">
                  <c:v>Blocco(2,128)</c:v>
                </c:pt>
                <c:pt idx="7">
                  <c:v>Blocco(2,256)</c:v>
                </c:pt>
                <c:pt idx="8">
                  <c:v>Blocco(2,512)</c:v>
                </c:pt>
                <c:pt idx="9">
                  <c:v>Blocco(4,128)</c:v>
                </c:pt>
                <c:pt idx="10">
                  <c:v>Blocco(4,256)</c:v>
                </c:pt>
                <c:pt idx="11">
                  <c:v>Blocco(8,128)</c:v>
                </c:pt>
              </c:strCache>
            </c:strRef>
          </c:cat>
          <c:val>
            <c:numRef>
              <c:f>'Tempi GPU No Opt'!$H$3:$T$3</c:f>
              <c:numCache>
                <c:formatCode>General</c:formatCode>
                <c:ptCount val="13"/>
                <c:pt idx="0">
                  <c:v>2.60303</c:v>
                </c:pt>
                <c:pt idx="1">
                  <c:v>1.9718896669999999</c:v>
                </c:pt>
                <c:pt idx="2">
                  <c:v>1.802034667</c:v>
                </c:pt>
                <c:pt idx="3">
                  <c:v>1.7040143329999999</c:v>
                </c:pt>
                <c:pt idx="4">
                  <c:v>1.7535769999999999</c:v>
                </c:pt>
                <c:pt idx="5">
                  <c:v>2.0801723330000002</c:v>
                </c:pt>
                <c:pt idx="6">
                  <c:v>1.078114333</c:v>
                </c:pt>
                <c:pt idx="7">
                  <c:v>1.1009318669999999</c:v>
                </c:pt>
                <c:pt idx="8">
                  <c:v>2.122411</c:v>
                </c:pt>
                <c:pt idx="9">
                  <c:v>1.2143136670000001</c:v>
                </c:pt>
                <c:pt idx="10">
                  <c:v>1.5102979999999999</c:v>
                </c:pt>
                <c:pt idx="11">
                  <c:v>1.9979929999999999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88-4BD0-BAFF-AAFBE3C317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6842544"/>
        <c:axId val="2136857424"/>
      </c:barChart>
      <c:catAx>
        <c:axId val="2136842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36857424"/>
        <c:crosses val="autoZero"/>
        <c:auto val="1"/>
        <c:lblAlgn val="ctr"/>
        <c:lblOffset val="100"/>
        <c:noMultiLvlLbl val="0"/>
      </c:catAx>
      <c:valAx>
        <c:axId val="213685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136842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/>
              <a:t>Time </a:t>
            </a:r>
            <a:r>
              <a:rPr lang="it-IT" sz="1600" dirty="0" err="1"/>
              <a:t>execution</a:t>
            </a:r>
            <a:r>
              <a:rPr lang="it-IT" sz="1600" dirty="0"/>
              <a:t> </a:t>
            </a:r>
            <a:r>
              <a:rPr lang="it-IT" sz="1600" dirty="0" err="1"/>
              <a:t>comparison</a:t>
            </a:r>
            <a:r>
              <a:rPr lang="it-IT" sz="1600" dirty="0"/>
              <a:t> 8K (</a:t>
            </a:r>
            <a:r>
              <a:rPr lang="it-IT" sz="1600" dirty="0" err="1"/>
              <a:t>ms</a:t>
            </a:r>
            <a:r>
              <a:rPr lang="it-IT" sz="1600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Optimized</c:v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5.5159351844821661E-4"/>
                  <c:y val="-0.47822152096519971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8C2FF48-E6BC-4493-B990-3FBC412D68EC}" type="VALUE">
                      <a:rPr lang="en-US" sz="2000" dirty="0"/>
                      <a:pPr>
                        <a:defRPr/>
                      </a:pPr>
                      <a:t>[VALORE]</a:t>
                    </a:fld>
                    <a:endParaRPr lang="it-IT"/>
                  </a:p>
                </c:rich>
              </c:tx>
              <c:numFmt formatCode="#,##0.00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9044015764133585E-2"/>
                      <c:h val="8.9045408340598278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AEA-42C5-8A96-98F687E7052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'Tempi GPU Opt'!$D$3:$O$3</c:f>
              <c:strCache>
                <c:ptCount val="12"/>
                <c:pt idx="0">
                  <c:v>Blocco(1,32)</c:v>
                </c:pt>
                <c:pt idx="1">
                  <c:v>Blocco(1,64)</c:v>
                </c:pt>
                <c:pt idx="2">
                  <c:v>Blocco(1,128)</c:v>
                </c:pt>
                <c:pt idx="3">
                  <c:v>Blocco(1,256)</c:v>
                </c:pt>
                <c:pt idx="4">
                  <c:v>Blocco(1,512)</c:v>
                </c:pt>
                <c:pt idx="5">
                  <c:v>Blocco(1,1024)</c:v>
                </c:pt>
                <c:pt idx="6">
                  <c:v>Blocco(2,128)</c:v>
                </c:pt>
                <c:pt idx="7">
                  <c:v>Blocco(2,256)</c:v>
                </c:pt>
                <c:pt idx="8">
                  <c:v>Blocco(2,512)</c:v>
                </c:pt>
                <c:pt idx="9">
                  <c:v>Blocco(4,128)</c:v>
                </c:pt>
                <c:pt idx="10">
                  <c:v>Blocco(4,256)</c:v>
                </c:pt>
                <c:pt idx="11">
                  <c:v>Blocco(8,128)</c:v>
                </c:pt>
              </c:strCache>
            </c:strRef>
          </c:cat>
          <c:val>
            <c:numRef>
              <c:f>'Tempi GPU Opt'!$D$4:$O$4</c:f>
              <c:numCache>
                <c:formatCode>General</c:formatCode>
                <c:ptCount val="12"/>
                <c:pt idx="0">
                  <c:v>1.5020963329999999</c:v>
                </c:pt>
                <c:pt idx="1">
                  <c:v>0.88171200000000005</c:v>
                </c:pt>
                <c:pt idx="2">
                  <c:v>0.67271893299999996</c:v>
                </c:pt>
                <c:pt idx="3">
                  <c:v>0.62733333300000005</c:v>
                </c:pt>
                <c:pt idx="4">
                  <c:v>0.67362346699999998</c:v>
                </c:pt>
                <c:pt idx="5">
                  <c:v>0.89814720000000003</c:v>
                </c:pt>
                <c:pt idx="6">
                  <c:v>0.63717760000000001</c:v>
                </c:pt>
                <c:pt idx="7">
                  <c:v>0.64405546700000005</c:v>
                </c:pt>
                <c:pt idx="8">
                  <c:v>0.89332856699999996</c:v>
                </c:pt>
                <c:pt idx="9">
                  <c:v>0.75371413300000001</c:v>
                </c:pt>
                <c:pt idx="10">
                  <c:v>1.0734672000000001</c:v>
                </c:pt>
                <c:pt idx="11">
                  <c:v>1.4942216669999999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623-4F62-A37F-7041571022ED}"/>
            </c:ext>
          </c:extLst>
        </c:ser>
        <c:ser>
          <c:idx val="1"/>
          <c:order val="1"/>
          <c:tx>
            <c:v>not optimized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'Tempi GPU Opt'!$D$3:$O$3</c:f>
              <c:strCache>
                <c:ptCount val="12"/>
                <c:pt idx="0">
                  <c:v>Blocco(1,32)</c:v>
                </c:pt>
                <c:pt idx="1">
                  <c:v>Blocco(1,64)</c:v>
                </c:pt>
                <c:pt idx="2">
                  <c:v>Blocco(1,128)</c:v>
                </c:pt>
                <c:pt idx="3">
                  <c:v>Blocco(1,256)</c:v>
                </c:pt>
                <c:pt idx="4">
                  <c:v>Blocco(1,512)</c:v>
                </c:pt>
                <c:pt idx="5">
                  <c:v>Blocco(1,1024)</c:v>
                </c:pt>
                <c:pt idx="6">
                  <c:v>Blocco(2,128)</c:v>
                </c:pt>
                <c:pt idx="7">
                  <c:v>Blocco(2,256)</c:v>
                </c:pt>
                <c:pt idx="8">
                  <c:v>Blocco(2,512)</c:v>
                </c:pt>
                <c:pt idx="9">
                  <c:v>Blocco(4,128)</c:v>
                </c:pt>
                <c:pt idx="10">
                  <c:v>Blocco(4,256)</c:v>
                </c:pt>
                <c:pt idx="11">
                  <c:v>Blocco(8,128)</c:v>
                </c:pt>
              </c:strCache>
            </c:strRef>
          </c:cat>
          <c:val>
            <c:numRef>
              <c:f>'Tempi GPU Opt'!$D$5:$O$5</c:f>
              <c:numCache>
                <c:formatCode>General</c:formatCode>
                <c:ptCount val="12"/>
                <c:pt idx="0">
                  <c:v>2.60303</c:v>
                </c:pt>
                <c:pt idx="1">
                  <c:v>1.9718896669999999</c:v>
                </c:pt>
                <c:pt idx="2">
                  <c:v>1.802034667</c:v>
                </c:pt>
                <c:pt idx="3">
                  <c:v>1.7040143329999999</c:v>
                </c:pt>
                <c:pt idx="4">
                  <c:v>1.7535769999999999</c:v>
                </c:pt>
                <c:pt idx="5">
                  <c:v>2.0801723330000002</c:v>
                </c:pt>
                <c:pt idx="6">
                  <c:v>1.078114333</c:v>
                </c:pt>
                <c:pt idx="7">
                  <c:v>1.1009318669999999</c:v>
                </c:pt>
                <c:pt idx="8">
                  <c:v>2.122411</c:v>
                </c:pt>
                <c:pt idx="9">
                  <c:v>1.2143136670000001</c:v>
                </c:pt>
                <c:pt idx="10">
                  <c:v>1.5102979999999999</c:v>
                </c:pt>
                <c:pt idx="11">
                  <c:v>1.9979929999999999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623-4F62-A37F-7041571022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1982319"/>
        <c:axId val="721966479"/>
      </c:barChart>
      <c:catAx>
        <c:axId val="721982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21966479"/>
        <c:crosses val="autoZero"/>
        <c:auto val="1"/>
        <c:lblAlgn val="ctr"/>
        <c:lblOffset val="100"/>
        <c:noMultiLvlLbl val="0"/>
      </c:catAx>
      <c:valAx>
        <c:axId val="72196647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721982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sz="1600" dirty="0" err="1"/>
              <a:t>Execution</a:t>
            </a:r>
            <a:r>
              <a:rPr lang="it-IT" sz="1600" dirty="0"/>
              <a:t> Time (</a:t>
            </a:r>
            <a:r>
              <a:rPr lang="it-IT" sz="1600" dirty="0" err="1"/>
              <a:t>ms</a:t>
            </a:r>
            <a:r>
              <a:rPr lang="it-IT" sz="1600" dirty="0"/>
              <a:t>)</a:t>
            </a:r>
            <a:r>
              <a:rPr lang="it-IT" sz="1600" baseline="0" dirty="0"/>
              <a:t> </a:t>
            </a:r>
            <a:endParaRPr lang="it-IT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'Tempi GPU Opt'!$D$38</c:f>
              <c:strCache>
                <c:ptCount val="1"/>
                <c:pt idx="0">
                  <c:v>Blocco(1,128)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'Tempi GPU Opt'!$E$37:$I$37</c:f>
              <c:strCache>
                <c:ptCount val="5"/>
                <c:pt idx="0">
                  <c:v>SD</c:v>
                </c:pt>
                <c:pt idx="1">
                  <c:v>2K</c:v>
                </c:pt>
                <c:pt idx="2">
                  <c:v>4K</c:v>
                </c:pt>
                <c:pt idx="3">
                  <c:v>8K</c:v>
                </c:pt>
                <c:pt idx="4">
                  <c:v>16K</c:v>
                </c:pt>
              </c:strCache>
            </c:strRef>
          </c:cat>
          <c:val>
            <c:numRef>
              <c:f>'Tempi GPU Opt'!$E$38:$I$38</c:f>
              <c:numCache>
                <c:formatCode>General</c:formatCode>
                <c:ptCount val="5"/>
                <c:pt idx="0">
                  <c:v>9.3914666999999993E-2</c:v>
                </c:pt>
                <c:pt idx="1">
                  <c:v>0.126145067</c:v>
                </c:pt>
                <c:pt idx="2">
                  <c:v>0.23305919999999999</c:v>
                </c:pt>
                <c:pt idx="3">
                  <c:v>0.69220479999999995</c:v>
                </c:pt>
                <c:pt idx="4">
                  <c:v>2.2398863329999998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69-49CA-A9C1-825D3A8BEF5E}"/>
            </c:ext>
          </c:extLst>
        </c:ser>
        <c:ser>
          <c:idx val="1"/>
          <c:order val="1"/>
          <c:tx>
            <c:strRef>
              <c:f>'Tempi GPU Opt'!$D$39</c:f>
              <c:strCache>
                <c:ptCount val="1"/>
                <c:pt idx="0">
                  <c:v>Blocco(1,256)</c:v>
                </c:pt>
              </c:strCache>
            </c:strRef>
          </c:tx>
          <c:spPr>
            <a:solidFill>
              <a:srgbClr val="EDAB05"/>
            </a:solidFill>
            <a:ln>
              <a:noFill/>
            </a:ln>
            <a:effectLst/>
          </c:spPr>
          <c:invertIfNegative val="0"/>
          <c:cat>
            <c:strRef>
              <c:f>'Tempi GPU Opt'!$E$37:$I$37</c:f>
              <c:strCache>
                <c:ptCount val="5"/>
                <c:pt idx="0">
                  <c:v>SD</c:v>
                </c:pt>
                <c:pt idx="1">
                  <c:v>2K</c:v>
                </c:pt>
                <c:pt idx="2">
                  <c:v>4K</c:v>
                </c:pt>
                <c:pt idx="3">
                  <c:v>8K</c:v>
                </c:pt>
                <c:pt idx="4">
                  <c:v>16K</c:v>
                </c:pt>
              </c:strCache>
            </c:strRef>
          </c:cat>
          <c:val>
            <c:numRef>
              <c:f>'Tempi GPU Opt'!$E$39:$I$39</c:f>
              <c:numCache>
                <c:formatCode>General</c:formatCode>
                <c:ptCount val="5"/>
                <c:pt idx="0">
                  <c:v>8.1757866999999998E-2</c:v>
                </c:pt>
                <c:pt idx="1">
                  <c:v>0.13466666699999999</c:v>
                </c:pt>
                <c:pt idx="2">
                  <c:v>0.21770773299999999</c:v>
                </c:pt>
                <c:pt idx="3">
                  <c:v>0.63071786699999999</c:v>
                </c:pt>
                <c:pt idx="4">
                  <c:v>2.0965793330000002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69-49CA-A9C1-825D3A8BEF5E}"/>
            </c:ext>
          </c:extLst>
        </c:ser>
        <c:ser>
          <c:idx val="2"/>
          <c:order val="2"/>
          <c:tx>
            <c:strRef>
              <c:f>'Tempi GPU Opt'!$D$40</c:f>
              <c:strCache>
                <c:ptCount val="1"/>
                <c:pt idx="0">
                  <c:v>Blocco(2,128)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'Tempi GPU Opt'!$E$37:$I$37</c:f>
              <c:strCache>
                <c:ptCount val="5"/>
                <c:pt idx="0">
                  <c:v>SD</c:v>
                </c:pt>
                <c:pt idx="1">
                  <c:v>2K</c:v>
                </c:pt>
                <c:pt idx="2">
                  <c:v>4K</c:v>
                </c:pt>
                <c:pt idx="3">
                  <c:v>8K</c:v>
                </c:pt>
                <c:pt idx="4">
                  <c:v>16K</c:v>
                </c:pt>
              </c:strCache>
            </c:strRef>
          </c:cat>
          <c:val>
            <c:numRef>
              <c:f>'Tempi GPU Opt'!$E$40:$I$40</c:f>
              <c:numCache>
                <c:formatCode>General</c:formatCode>
                <c:ptCount val="5"/>
                <c:pt idx="0">
                  <c:v>0.103351467</c:v>
                </c:pt>
                <c:pt idx="1">
                  <c:v>0.131874133</c:v>
                </c:pt>
                <c:pt idx="2">
                  <c:v>0.22695573299999999</c:v>
                </c:pt>
                <c:pt idx="3">
                  <c:v>0.63594026699999995</c:v>
                </c:pt>
                <c:pt idx="4">
                  <c:v>2.1311719999999998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B69-49CA-A9C1-825D3A8BEF5E}"/>
            </c:ext>
          </c:extLst>
        </c:ser>
        <c:ser>
          <c:idx val="3"/>
          <c:order val="3"/>
          <c:tx>
            <c:strRef>
              <c:f>'Tempi GPU Opt'!$D$41</c:f>
              <c:strCache>
                <c:ptCount val="1"/>
                <c:pt idx="0">
                  <c:v>Blocco(2,256)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'Tempi GPU Opt'!$E$37:$I$37</c:f>
              <c:strCache>
                <c:ptCount val="5"/>
                <c:pt idx="0">
                  <c:v>SD</c:v>
                </c:pt>
                <c:pt idx="1">
                  <c:v>2K</c:v>
                </c:pt>
                <c:pt idx="2">
                  <c:v>4K</c:v>
                </c:pt>
                <c:pt idx="3">
                  <c:v>8K</c:v>
                </c:pt>
                <c:pt idx="4">
                  <c:v>16K</c:v>
                </c:pt>
              </c:strCache>
            </c:strRef>
          </c:cat>
          <c:val>
            <c:numRef>
              <c:f>'Tempi GPU Opt'!$E$41:$I$41</c:f>
              <c:numCache>
                <c:formatCode>General</c:formatCode>
                <c:ptCount val="5"/>
                <c:pt idx="0">
                  <c:v>0.1093184</c:v>
                </c:pt>
                <c:pt idx="1">
                  <c:v>0.1080096</c:v>
                </c:pt>
                <c:pt idx="2">
                  <c:v>0.2304832</c:v>
                </c:pt>
                <c:pt idx="3">
                  <c:v>0.65607573299999999</c:v>
                </c:pt>
                <c:pt idx="4">
                  <c:v>2.156342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B69-49CA-A9C1-825D3A8BE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0258575"/>
        <c:axId val="270259535"/>
      </c:barChart>
      <c:catAx>
        <c:axId val="2702585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70259535"/>
        <c:crosses val="autoZero"/>
        <c:auto val="1"/>
        <c:lblAlgn val="ctr"/>
        <c:lblOffset val="100"/>
        <c:noMultiLvlLbl val="0"/>
      </c:catAx>
      <c:valAx>
        <c:axId val="270259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2702585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1_FEB439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5CBD9E1-171D-413B-8962-69BF555703F0}" authorId="{E68798D4-2821-DF18-63C5-17A85FB492AC}" created="2024-05-31T09:56:12.48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73223991" sldId="257"/>
      <ac:spMk id="16" creationId="{B7271019-5019-657D-3D26-14D6825DB448}"/>
    </ac:deMkLst>
    <p188:txBody>
      <a:bodyPr/>
      <a:lstStyle/>
      <a:p>
        <a:r>
          <a:rPr lang="it-IT"/>
          <a:t>The convolution consists of sliding a filter (also called kernel) across the dimensions of a tensor and computing the sum of products of the corresponding tensor values and kernel values.</a:t>
        </a:r>
      </a:p>
    </p188:txBody>
  </p188:cm>
</p188:cmLst>
</file>

<file path=ppt/comments/modernComment_115_4D6876A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74E0E-18EC-432F-AAE1-00F821AA4931}" authorId="{70C3C6C5-6879-DE7A-FC88-F36C462BA6F3}" created="2024-05-02T13:06:56.538">
    <pc:sldMkLst xmlns:pc="http://schemas.microsoft.com/office/powerpoint/2013/main/command">
      <pc:docMk/>
      <pc:sldMk cId="1298691744" sldId="277"/>
    </pc:sldMkLst>
    <p188:txBody>
      <a:bodyPr/>
      <a:lstStyle/>
      <a:p>
        <a:r>
          <a:rPr lang="en-US"/>
          <a:t>il calo dello speedup è dovuto all'aumento delle miss sulla cache l1 che passa rispettivamente da 16.9% (8 thread) a 36.9% con 9 thread</a:t>
        </a:r>
      </a:p>
    </p188:txBody>
  </p188:cm>
</p188:cmLst>
</file>

<file path=ppt/comments/modernComment_133_2D4F211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860150A-04B4-4483-BBF1-57B17A6EC597}" authorId="{70C3C6C5-6879-DE7A-FC88-F36C462BA6F3}" created="2024-05-29T20:42:23.724">
    <pc:sldMkLst xmlns:pc="http://schemas.microsoft.com/office/powerpoint/2013/main/command">
      <pc:docMk/>
      <pc:sldMk cId="760160540" sldId="307"/>
    </pc:sldMkLst>
    <p188:txBody>
      <a:bodyPr/>
      <a:lstStyle/>
      <a:p>
        <a:r>
          <a:rPr lang="it-IT"/>
          <a:t>Dire di aver cambiato la struttura in vettore unidimensionale</a:t>
        </a:r>
      </a:p>
    </p188:txBody>
  </p188:cm>
</p188:cmLst>
</file>

<file path=ppt/comments/modernComment_136_E001C1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14CF166-C901-44E5-9959-9FFE46F7CC88}" authorId="{70C3C6C5-6879-DE7A-FC88-F36C462BA6F3}" created="2024-05-30T07:27:35.968">
    <pc:sldMkLst xmlns:pc="http://schemas.microsoft.com/office/powerpoint/2013/main/command">
      <pc:docMk/>
      <pc:sldMk cId="3758211352" sldId="310"/>
    </pc:sldMkLst>
    <p188:txBody>
      <a:bodyPr/>
      <a:lstStyle/>
      <a:p>
        <a:r>
          <a:rPr lang="it-IT"/>
          <a:t>Cambiare immagine?</a:t>
        </a:r>
      </a:p>
    </p188:txBody>
  </p188:cm>
</p188:cmLst>
</file>

<file path=ppt/comments/modernComment_137_791C3FB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FC701C4-BF39-4C60-B539-B1FC06C01D4C}" authorId="{E68798D4-2821-DF18-63C5-17A85FB492AC}" created="2024-05-31T07:57:15.542">
    <pc:sldMkLst xmlns:pc="http://schemas.microsoft.com/office/powerpoint/2013/main/command">
      <pc:docMk/>
      <pc:sldMk cId="2031894457" sldId="311"/>
    </pc:sldMkLst>
    <p188:txBody>
      <a:bodyPr/>
      <a:lstStyle/>
      <a:p>
        <a:r>
          <a:rPr lang="it-IT"/>
          <a:t>Picco ad 8 Thread = 36mS</a:t>
        </a:r>
      </a:p>
    </p188:txBody>
  </p188:cm>
</p188:cmLst>
</file>

<file path=ppt/comments/modernComment_13B_EADFD7E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FEB121-4FF8-4161-B6B6-0C495909945E}" authorId="{E68798D4-2821-DF18-63C5-17A85FB492AC}" created="2024-05-31T08:22:00.861">
    <pc:sldMkLst xmlns:pc="http://schemas.microsoft.com/office/powerpoint/2013/main/command">
      <pc:docMk/>
      <pc:sldMk cId="3940538345" sldId="315"/>
    </pc:sldMkLst>
    <p188:replyLst>
      <p188:reply id="{2EF3DCE8-F63B-4A07-94A7-0932F87B6A98}" authorId="{E68798D4-2821-DF18-63C5-17A85FB492AC}" created="2024-05-31T09:34:14.978">
        <p188:txBody>
          <a:bodyPr/>
          <a:lstStyle/>
          <a:p>
            <a:r>
              <a:rPr lang="it-IT"/>
              <a:t>Principale motivo della differenza è il numero di Warp attivi</a:t>
            </a:r>
          </a:p>
        </p188:txBody>
      </p188:reply>
    </p188:replyLst>
    <p188:txBody>
      <a:bodyPr/>
      <a:lstStyle/>
      <a:p>
        <a:r>
          <a:rPr lang="it-IT"/>
          <a:t>Analizzata la versione 2x512 perché volevamo capire quale parametro causava l'aumento dell'ExeTime nonostante avessimo 1024 threads per blocco.</a:t>
        </a:r>
      </a:p>
    </p188:txBody>
  </p188:cm>
</p188:cmLst>
</file>

<file path=ppt/comments/modernComment_13C_2FC0DFA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7D6FD90-9268-4E19-ACB4-C3EE76471EDA}" authorId="{E68798D4-2821-DF18-63C5-17A85FB492AC}" created="2024-05-31T07:58:03.596">
    <pc:sldMkLst xmlns:pc="http://schemas.microsoft.com/office/powerpoint/2013/main/command">
      <pc:docMk/>
      <pc:sldMk cId="801169317" sldId="316"/>
    </pc:sldMkLst>
    <p188:txBody>
      <a:bodyPr/>
      <a:lstStyle/>
      <a:p>
        <a:r>
          <a:rPr lang="it-IT"/>
          <a:t>Picco ad 8Threads: 3,8</a:t>
        </a:r>
      </a:p>
    </p188:txBody>
  </p188:cm>
</p188:cmLst>
</file>

<file path=ppt/comments/modernComment_13D_29DCE6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696179-8B18-4E51-A3F3-87038A95B6F6}" authorId="{E68798D4-2821-DF18-63C5-17A85FB492AC}" created="2024-05-31T08:18:27.256">
    <pc:sldMkLst xmlns:pc="http://schemas.microsoft.com/office/powerpoint/2013/main/command">
      <pc:docMk/>
      <pc:sldMk cId="702342781" sldId="317"/>
    </pc:sldMkLst>
    <p188:txBody>
      <a:bodyPr/>
      <a:lstStyle/>
      <a:p>
        <a:r>
          <a:rPr lang="it-IT"/>
          <a:t>Controintuitivamente avere 1024 thread in un blocco, non è la soluzione migliore,
Sicuramente a causa degli Warp che non sono pronti (stallo).
Lo abbiamo verificato con (vedi slide dopo)</a:t>
        </a:r>
      </a:p>
    </p188:txBody>
  </p188:cm>
</p188:cmLst>
</file>

<file path=ppt/comments/modernComment_13F_FFF83F8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4F47A5-73D1-4831-82B8-94B7F6173524}" authorId="{E68798D4-2821-DF18-63C5-17A85FB492AC}" created="2024-05-31T09:31:19.710">
    <pc:sldMkLst xmlns:pc="http://schemas.microsoft.com/office/powerpoint/2013/main/command">
      <pc:docMk/>
      <pc:sldMk cId="4294459278" sldId="319"/>
    </pc:sldMkLst>
    <p188:txBody>
      <a:bodyPr/>
      <a:lstStyle/>
      <a:p>
        <a:r>
          <a:rPr lang="it-IT"/>
          <a:t>Come mai la configurazone (1,256) è migliorata così tanto? Da superare la </a:t>
        </a:r>
      </a:p>
    </p188:txBody>
  </p188:cm>
</p188:cmLst>
</file>

<file path=ppt/comments/modernComment_149_3303513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1E8C08C-CE62-4E6C-897A-A4920BC6DF52}" authorId="{E68798D4-2821-DF18-63C5-17A85FB492AC}" created="2024-05-31T08:22:00.861">
    <pc:sldMkLst xmlns:pc="http://schemas.microsoft.com/office/powerpoint/2013/main/command">
      <pc:docMk/>
      <pc:sldMk cId="3940538345" sldId="315"/>
    </pc:sldMkLst>
    <p188:txBody>
      <a:bodyPr/>
      <a:lstStyle/>
      <a:p>
        <a:r>
          <a:rPr lang="it-IT"/>
          <a:t>Qui si mostra l'incremento </a:t>
        </a:r>
      </a:p>
    </p188:txBody>
  </p188:cm>
</p188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</cdr:x>
      <cdr:y>0.3231</cdr:y>
    </cdr:from>
    <cdr:to>
      <cdr:x>0.53309</cdr:x>
      <cdr:y>0.57463</cdr:y>
    </cdr:to>
    <cdr:sp macro="" textlink="">
      <cdr:nvSpPr>
        <cdr:cNvPr id="4" name="Arrow: Down 3">
          <a:extLst xmlns:a="http://schemas.openxmlformats.org/drawingml/2006/main">
            <a:ext uri="{FF2B5EF4-FFF2-40B4-BE49-F238E27FC236}">
              <a16:creationId xmlns:a16="http://schemas.microsoft.com/office/drawing/2014/main" id="{68B2040F-F6B8-6285-DBF2-BF4A986195ED}"/>
            </a:ext>
          </a:extLst>
        </cdr:cNvPr>
        <cdr:cNvSpPr/>
      </cdr:nvSpPr>
      <cdr:spPr>
        <a:xfrm xmlns:a="http://schemas.openxmlformats.org/drawingml/2006/main">
          <a:off x="5755908" y="1552341"/>
          <a:ext cx="380925" cy="1208481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it-IT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0.28574</cdr:x>
      <cdr:y>0.20733</cdr:y>
    </cdr:from>
    <cdr:to>
      <cdr:x>0.31903</cdr:x>
      <cdr:y>0.39522</cdr:y>
    </cdr:to>
    <cdr:sp macro="" textlink="">
      <cdr:nvSpPr>
        <cdr:cNvPr id="2" name="Arrow: Down 1">
          <a:extLst xmlns:a="http://schemas.openxmlformats.org/drawingml/2006/main">
            <a:ext uri="{FF2B5EF4-FFF2-40B4-BE49-F238E27FC236}">
              <a16:creationId xmlns:a16="http://schemas.microsoft.com/office/drawing/2014/main" id="{2934DB3B-DCF4-84E0-0777-617EDCF9F95A}"/>
            </a:ext>
          </a:extLst>
        </cdr:cNvPr>
        <cdr:cNvSpPr/>
      </cdr:nvSpPr>
      <cdr:spPr>
        <a:xfrm xmlns:a="http://schemas.openxmlformats.org/drawingml/2006/main">
          <a:off x="3289209" y="1123225"/>
          <a:ext cx="383207" cy="1017908"/>
        </a:xfrm>
        <a:prstGeom xmlns:a="http://schemas.openxmlformats.org/drawingml/2006/main" prst="downArrow">
          <a:avLst/>
        </a:prstGeom>
        <a:solidFill xmlns:a="http://schemas.openxmlformats.org/drawingml/2006/main">
          <a:srgbClr val="FF0000"/>
        </a:solidFill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it-IT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26:00.20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32:23.22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7:33:02.911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8:11:45.35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8:03:19.6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30T08:07:05.984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28ED6-7C9D-456D-8FB2-2A93ECF7594B}" type="datetimeFigureOut">
              <a:rPr lang="it-IT" smtClean="0"/>
              <a:t>31/05/2024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B770C3-B4D3-43D4-BB9B-04E19167D4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8050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770C3-B4D3-43D4-BB9B-04E19167D463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6064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B770C3-B4D3-43D4-BB9B-04E19167D46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3314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321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921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72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9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422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844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377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464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8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353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51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E69ED45E-F90C-45FD-838B-AB4FB577501C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DDDFCCD-2351-4754-BB68-8CE4989FE82B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44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microsoft.com/office/2018/10/relationships/comments" Target="../comments/modernComment_115_4D6876A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36_E001C11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microsoft.com/office/2018/10/relationships/comments" Target="../comments/modernComment_133_2D4F211C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37_791C3FB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microsoft.com/office/2018/10/relationships/comments" Target="../comments/modernComment_13C_2FC0DFA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1_FEB439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microsoft.com/office/2018/10/relationships/comments" Target="../comments/modernComment_13D_29DCE67D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3B_EADFD7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microsoft.com/office/2018/10/relationships/comments" Target="../comments/modernComment_13F_FFF83F8E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microsoft.com/office/2018/10/relationships/comments" Target="../comments/modernComment_149_3303513E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ECD913-C2EC-69A7-F32D-1D74F61A9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4677" y="3646943"/>
            <a:ext cx="9144000" cy="830997"/>
          </a:xfrm>
        </p:spPr>
        <p:txBody>
          <a:bodyPr>
            <a:noAutofit/>
          </a:bodyPr>
          <a:lstStyle/>
          <a:p>
            <a:r>
              <a:rPr lang="en-US" altLang="en-US" sz="4800" b="1">
                <a:solidFill>
                  <a:schemeClr val="bg1"/>
                </a:solidFill>
              </a:rPr>
              <a:t>Computer Architecture</a:t>
            </a:r>
            <a:endParaRPr lang="en-US" sz="4800" b="1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D8F731-4D81-986C-C780-8AA2B03E7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62" y="424205"/>
            <a:ext cx="3161831" cy="32227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A89487-C129-7CDD-8B9C-4970A80366EC}"/>
              </a:ext>
            </a:extLst>
          </p:cNvPr>
          <p:cNvSpPr txBox="1"/>
          <p:nvPr/>
        </p:nvSpPr>
        <p:spPr>
          <a:xfrm>
            <a:off x="4891101" y="5432336"/>
            <a:ext cx="29111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>
                <a:solidFill>
                  <a:schemeClr val="bg1"/>
                </a:solidFill>
              </a:rPr>
              <a:t>Francesco Bruno</a:t>
            </a:r>
          </a:p>
          <a:p>
            <a:pPr algn="ctr"/>
            <a:r>
              <a:rPr lang="it-IT" sz="2400" b="1">
                <a:solidFill>
                  <a:schemeClr val="bg1"/>
                </a:solidFill>
              </a:rPr>
              <a:t>Matteo </a:t>
            </a:r>
            <a:r>
              <a:rPr lang="it-IT" sz="2400" b="1" err="1">
                <a:solidFill>
                  <a:schemeClr val="bg1"/>
                </a:solidFill>
              </a:rPr>
              <a:t>Halilaga</a:t>
            </a:r>
            <a:endParaRPr lang="it-IT" sz="2400" b="1">
              <a:solidFill>
                <a:schemeClr val="bg1"/>
              </a:solidFill>
            </a:endParaRPr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EC6BFC45-B569-2E1C-C832-3C8015C38D80}"/>
              </a:ext>
            </a:extLst>
          </p:cNvPr>
          <p:cNvSpPr txBox="1">
            <a:spLocks/>
          </p:cNvSpPr>
          <p:nvPr/>
        </p:nvSpPr>
        <p:spPr>
          <a:xfrm>
            <a:off x="1631802" y="4477940"/>
            <a:ext cx="9144000" cy="8309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7200" b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85DD8FE-D9D8-68FA-DFA6-A00DA83F3233}"/>
              </a:ext>
            </a:extLst>
          </p:cNvPr>
          <p:cNvSpPr txBox="1"/>
          <p:nvPr/>
        </p:nvSpPr>
        <p:spPr>
          <a:xfrm>
            <a:off x="2950375" y="4678139"/>
            <a:ext cx="69770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400" b="1" err="1">
                <a:solidFill>
                  <a:schemeClr val="bg1"/>
                </a:solidFill>
              </a:rPr>
              <a:t>Convolution</a:t>
            </a:r>
            <a:r>
              <a:rPr lang="it-IT" sz="3400" b="1">
                <a:solidFill>
                  <a:schemeClr val="bg1"/>
                </a:solidFill>
              </a:rPr>
              <a:t> </a:t>
            </a:r>
            <a:r>
              <a:rPr lang="it-IT" sz="3400" b="1" err="1">
                <a:solidFill>
                  <a:schemeClr val="bg1"/>
                </a:solidFill>
              </a:rPr>
              <a:t>Algorithm</a:t>
            </a:r>
            <a:endParaRPr lang="it-IT" sz="3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A15F6-564F-72DA-5DFB-46E371132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38" y="251749"/>
            <a:ext cx="9875520" cy="1356360"/>
          </a:xfrm>
        </p:spPr>
        <p:txBody>
          <a:bodyPr/>
          <a:lstStyle/>
          <a:p>
            <a:pPr algn="ctr"/>
            <a:r>
              <a:rPr lang="it-IT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Analysis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AEAA62EC-D962-720F-AA83-F5C04E6B3B4B}"/>
              </a:ext>
            </a:extLst>
          </p:cNvPr>
          <p:cNvSpPr txBox="1">
            <a:spLocks/>
          </p:cNvSpPr>
          <p:nvPr/>
        </p:nvSpPr>
        <p:spPr>
          <a:xfrm rot="16200000">
            <a:off x="107689" y="3202742"/>
            <a:ext cx="719138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52826E-CA31-CCF8-4A8F-DF2392EB3B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7236481"/>
              </p:ext>
            </p:extLst>
          </p:nvPr>
        </p:nvGraphicFramePr>
        <p:xfrm>
          <a:off x="500514" y="1260909"/>
          <a:ext cx="11146054" cy="51398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86917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A98E1-E86C-131B-7322-82512F4F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2" y="628722"/>
            <a:ext cx="5199926" cy="1443269"/>
          </a:xfrm>
        </p:spPr>
        <p:txBody>
          <a:bodyPr>
            <a:normAutofit/>
          </a:bodyPr>
          <a:lstStyle/>
          <a:p>
            <a:r>
              <a:rPr lang="it-IT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36A59-896D-F5D1-9079-6D056C25FC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071991"/>
            <a:ext cx="5084178" cy="4024009"/>
          </a:xfrm>
        </p:spPr>
        <p:txBody>
          <a:bodyPr>
            <a:normAutofit/>
          </a:bodyPr>
          <a:lstStyle/>
          <a:p>
            <a:r>
              <a:rPr lang="it-IT" sz="1800" dirty="0" err="1"/>
              <a:t>We</a:t>
            </a:r>
            <a:r>
              <a:rPr lang="it-IT" sz="1800" dirty="0"/>
              <a:t> suppose </a:t>
            </a:r>
            <a:r>
              <a:rPr lang="it-IT" sz="1800" dirty="0" err="1"/>
              <a:t>our</a:t>
            </a:r>
            <a:r>
              <a:rPr lang="it-IT" sz="1800" dirty="0"/>
              <a:t> </a:t>
            </a:r>
            <a:r>
              <a:rPr lang="it-IT" sz="1800" dirty="0" err="1"/>
              <a:t>application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involved</a:t>
            </a:r>
            <a:r>
              <a:rPr lang="it-IT" sz="1800" dirty="0"/>
              <a:t> in </a:t>
            </a:r>
            <a:r>
              <a:rPr lang="it-IT" sz="1800" dirty="0" err="1"/>
              <a:t>apply</a:t>
            </a:r>
            <a:r>
              <a:rPr lang="it-IT" sz="1800" dirty="0"/>
              <a:t> filter on a </a:t>
            </a:r>
            <a:r>
              <a:rPr lang="it-IT" sz="1800" dirty="0" err="1"/>
              <a:t>real</a:t>
            </a:r>
            <a:r>
              <a:rPr lang="it-IT" sz="1800" dirty="0"/>
              <a:t> time video.</a:t>
            </a:r>
            <a:br>
              <a:rPr lang="it-IT" sz="1800" dirty="0"/>
            </a:br>
            <a:r>
              <a:rPr lang="it-IT" sz="1800" dirty="0" err="1"/>
              <a:t>Our</a:t>
            </a:r>
            <a:r>
              <a:rPr lang="it-IT" sz="1800" dirty="0"/>
              <a:t> 0bjective </a:t>
            </a:r>
            <a:r>
              <a:rPr lang="it-IT" sz="1800" dirty="0" err="1"/>
              <a:t>is</a:t>
            </a:r>
            <a:r>
              <a:rPr lang="it-IT" sz="1800" dirty="0"/>
              <a:t>, </a:t>
            </a:r>
            <a:r>
              <a:rPr lang="it-IT" sz="1800" dirty="0" err="1"/>
              <a:t>given</a:t>
            </a:r>
            <a:r>
              <a:rPr lang="it-IT" sz="1800" dirty="0"/>
              <a:t> a source </a:t>
            </a:r>
            <a:r>
              <a:rPr lang="it-IT" sz="1800" dirty="0" err="1"/>
              <a:t>at</a:t>
            </a:r>
            <a:r>
              <a:rPr lang="it-IT" sz="1800" dirty="0"/>
              <a:t> 6O fps, to </a:t>
            </a:r>
            <a:r>
              <a:rPr lang="it-IT" sz="1800" dirty="0" err="1"/>
              <a:t>calculate</a:t>
            </a:r>
            <a:r>
              <a:rPr lang="it-IT" sz="1800" dirty="0"/>
              <a:t> the </a:t>
            </a:r>
            <a:r>
              <a:rPr lang="it-IT" sz="1800" dirty="0" err="1"/>
              <a:t>convolution</a:t>
            </a:r>
            <a:r>
              <a:rPr lang="it-IT" sz="1800" dirty="0"/>
              <a:t> </a:t>
            </a:r>
            <a:r>
              <a:rPr lang="it-IT" sz="1800" dirty="0" err="1"/>
              <a:t>before</a:t>
            </a:r>
            <a:r>
              <a:rPr lang="it-IT" sz="1800" dirty="0"/>
              <a:t> the </a:t>
            </a:r>
            <a:r>
              <a:rPr lang="it-IT" sz="1800" dirty="0" err="1"/>
              <a:t>arriving</a:t>
            </a:r>
            <a:r>
              <a:rPr lang="it-IT" sz="1800" dirty="0"/>
              <a:t> of the </a:t>
            </a:r>
            <a:r>
              <a:rPr lang="it-IT" sz="1800" dirty="0" err="1"/>
              <a:t>next</a:t>
            </a:r>
            <a:r>
              <a:rPr lang="it-IT" sz="1800" dirty="0"/>
              <a:t> frame</a:t>
            </a:r>
          </a:p>
          <a:p>
            <a:endParaRPr lang="it-IT" sz="1800" dirty="0"/>
          </a:p>
          <a:p>
            <a:r>
              <a:rPr lang="it-IT" sz="1800" dirty="0"/>
              <a:t>60 fps </a:t>
            </a:r>
            <a:r>
              <a:rPr lang="it-IT" sz="1800" dirty="0">
                <a:sym typeface="Wingdings" panose="05000000000000000000" pitchFamily="2" charset="2"/>
              </a:rPr>
              <a:t> 1/60 = 16ms</a:t>
            </a:r>
          </a:p>
          <a:p>
            <a:r>
              <a:rPr lang="it-IT" sz="1800" dirty="0">
                <a:sym typeface="Wingdings" panose="05000000000000000000" pitchFamily="2" charset="2"/>
              </a:rPr>
              <a:t>So for </a:t>
            </a:r>
            <a:r>
              <a:rPr lang="it-IT" sz="1800" dirty="0" err="1">
                <a:sym typeface="Wingdings" panose="05000000000000000000" pitchFamily="2" charset="2"/>
              </a:rPr>
              <a:t>each</a:t>
            </a:r>
            <a:r>
              <a:rPr lang="it-IT" sz="1800" dirty="0">
                <a:sym typeface="Wingdings" panose="05000000000000000000" pitchFamily="2" charset="2"/>
              </a:rPr>
              <a:t> image </a:t>
            </a:r>
            <a:r>
              <a:rPr lang="it-IT" sz="1800" dirty="0" err="1">
                <a:sym typeface="Wingdings" panose="05000000000000000000" pitchFamily="2" charset="2"/>
              </a:rPr>
              <a:t>resolution</a:t>
            </a:r>
            <a:r>
              <a:rPr lang="it-IT" sz="1800" dirty="0">
                <a:sym typeface="Wingdings" panose="05000000000000000000" pitchFamily="2" charset="2"/>
              </a:rPr>
              <a:t>, the </a:t>
            </a:r>
            <a:r>
              <a:rPr lang="it-IT" sz="1800" dirty="0" err="1">
                <a:sym typeface="Wingdings" panose="05000000000000000000" pitchFamily="2" charset="2"/>
              </a:rPr>
              <a:t>execution</a:t>
            </a:r>
            <a:r>
              <a:rPr lang="it-IT" sz="1800" dirty="0">
                <a:sym typeface="Wingdings" panose="05000000000000000000" pitchFamily="2" charset="2"/>
              </a:rPr>
              <a:t> time </a:t>
            </a:r>
            <a:r>
              <a:rPr lang="it-IT" sz="1800" dirty="0" err="1">
                <a:sym typeface="Wingdings" panose="05000000000000000000" pitchFamily="2" charset="2"/>
              </a:rPr>
              <a:t>should</a:t>
            </a:r>
            <a:r>
              <a:rPr lang="it-IT" sz="1800" dirty="0">
                <a:sym typeface="Wingdings" panose="05000000000000000000" pitchFamily="2" charset="2"/>
              </a:rPr>
              <a:t> be </a:t>
            </a:r>
            <a:r>
              <a:rPr lang="it-IT" sz="1800" dirty="0" err="1">
                <a:sym typeface="Wingdings" panose="05000000000000000000" pitchFamily="2" charset="2"/>
              </a:rPr>
              <a:t>less</a:t>
            </a:r>
            <a:r>
              <a:rPr lang="it-IT" sz="1800" dirty="0">
                <a:sym typeface="Wingdings" panose="05000000000000000000" pitchFamily="2" charset="2"/>
              </a:rPr>
              <a:t> </a:t>
            </a:r>
            <a:r>
              <a:rPr lang="it-IT" sz="1800" dirty="0" err="1">
                <a:sym typeface="Wingdings" panose="05000000000000000000" pitchFamily="2" charset="2"/>
              </a:rPr>
              <a:t>than</a:t>
            </a:r>
            <a:r>
              <a:rPr lang="it-IT" sz="1800" dirty="0">
                <a:sym typeface="Wingdings" panose="05000000000000000000" pitchFamily="2" charset="2"/>
              </a:rPr>
              <a:t> 16ms </a:t>
            </a:r>
            <a:endParaRPr lang="it-IT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08E41-3B1E-5282-DC0E-5A6E590634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0" r="29009"/>
          <a:stretch/>
        </p:blipFill>
        <p:spPr>
          <a:xfrm>
            <a:off x="6636743" y="1238487"/>
            <a:ext cx="4741120" cy="449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113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365B-BA18-1229-DB1A-CD50F73D1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766813"/>
          </a:xfrm>
        </p:spPr>
        <p:txBody>
          <a:bodyPr>
            <a:normAutofit/>
          </a:bodyPr>
          <a:lstStyle/>
          <a:p>
            <a:pPr algn="ctr"/>
            <a:r>
              <a:rPr lang="it-IT" dirty="0" err="1">
                <a:latin typeface="Calibri"/>
                <a:cs typeface="Calibri"/>
              </a:rPr>
              <a:t>Bottleneck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analysis</a:t>
            </a:r>
            <a:r>
              <a:rPr lang="it-IT" dirty="0">
                <a:latin typeface="Calibri"/>
                <a:cs typeface="Calibri"/>
              </a:rPr>
              <a:t> </a:t>
            </a:r>
            <a:r>
              <a:rPr lang="it-IT" dirty="0" err="1">
                <a:latin typeface="Calibri"/>
                <a:cs typeface="Calibri"/>
              </a:rPr>
              <a:t>using</a:t>
            </a:r>
            <a:r>
              <a:rPr lang="it-IT" dirty="0">
                <a:latin typeface="Calibri"/>
                <a:cs typeface="Calibri"/>
              </a:rPr>
              <a:t> VTUNE</a:t>
            </a:r>
            <a:endParaRPr lang="en-US" dirty="0">
              <a:latin typeface="Calibri"/>
              <a:cs typeface="Calibri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89105B-3259-F9A6-163A-61201C449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2639" y="1672159"/>
            <a:ext cx="9076933" cy="3514725"/>
          </a:xfrm>
        </p:spPr>
      </p:pic>
    </p:spTree>
    <p:extLst>
      <p:ext uri="{BB962C8B-B14F-4D97-AF65-F5344CB8AC3E}">
        <p14:creationId xmlns:p14="http://schemas.microsoft.com/office/powerpoint/2010/main" val="3823560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69B25-EC1E-810D-2C92-56F488771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03" y="399393"/>
            <a:ext cx="11012395" cy="990600"/>
          </a:xfrm>
        </p:spPr>
        <p:txBody>
          <a:bodyPr>
            <a:normAutofit/>
          </a:bodyPr>
          <a:lstStyle/>
          <a:p>
            <a:r>
              <a:rPr lang="en-US" dirty="0"/>
              <a:t>Optimization	  						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7124E-5014-3DC6-A2A2-FBB6D5FD1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704975"/>
            <a:ext cx="4103451" cy="43910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avoid the usage of the STL library declaring vector and matrix manually</a:t>
            </a:r>
          </a:p>
          <a:p>
            <a:endParaRPr lang="en-US" dirty="0"/>
          </a:p>
          <a:p>
            <a:r>
              <a:rPr lang="en-US" dirty="0"/>
              <a:t>increase data locality avoiding:</a:t>
            </a:r>
            <a:br>
              <a:rPr lang="en-US" dirty="0"/>
            </a:br>
            <a:endParaRPr lang="en-US" dirty="0"/>
          </a:p>
          <a:p>
            <a:pPr lvl="1">
              <a:spcAft>
                <a:spcPts val="0"/>
              </a:spcAft>
              <a:buFont typeface="Courier New" pitchFamily="34" charset="0"/>
              <a:buChar char="o"/>
            </a:pPr>
            <a:r>
              <a:rPr lang="en-US" dirty="0"/>
              <a:t>Eliminating variable redundancy</a:t>
            </a:r>
          </a:p>
          <a:p>
            <a:pPr marL="274320" lvl="1" indent="0">
              <a:spcAft>
                <a:spcPts val="0"/>
              </a:spcAft>
              <a:buNone/>
            </a:pPr>
            <a:endParaRPr lang="en-US" dirty="0"/>
          </a:p>
          <a:p>
            <a:pPr lvl="1">
              <a:spcAft>
                <a:spcPts val="0"/>
              </a:spcAft>
              <a:buFont typeface="Courier New" pitchFamily="34" charset="0"/>
              <a:buChar char="o"/>
            </a:pPr>
            <a:r>
              <a:rPr lang="en-US" dirty="0"/>
              <a:t>Restructuring the code to allow the compiler to do some optimization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149C75-7241-5AF1-5506-F878323AF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525" y="1389993"/>
            <a:ext cx="6573172" cy="480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6054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5AFBED-F69C-0A82-6652-6A3E9E8EA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552" y="1473336"/>
            <a:ext cx="4659547" cy="181279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/>
              <a:t>Analyzing the data of the profiler we see:</a:t>
            </a:r>
          </a:p>
          <a:p>
            <a:r>
              <a:rPr lang="en-US" dirty="0"/>
              <a:t>all threads are bounced between the various cores degrading performance.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FC69D-A1D9-62F1-028B-1CE4445E8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88" y="1614791"/>
            <a:ext cx="6127604" cy="379378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948119-BEFD-CFE1-8B2B-4EAE95EEE090}"/>
              </a:ext>
            </a:extLst>
          </p:cNvPr>
          <p:cNvSpPr txBox="1">
            <a:spLocks/>
          </p:cNvSpPr>
          <p:nvPr/>
        </p:nvSpPr>
        <p:spPr>
          <a:xfrm>
            <a:off x="722828" y="469360"/>
            <a:ext cx="10875614" cy="795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Optimization 							2/2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2E07BE1-B3FE-B567-298B-D0AF71FDE657}"/>
              </a:ext>
            </a:extLst>
          </p:cNvPr>
          <p:cNvSpPr txBox="1">
            <a:spLocks/>
          </p:cNvSpPr>
          <p:nvPr/>
        </p:nvSpPr>
        <p:spPr>
          <a:xfrm>
            <a:off x="635240" y="3571875"/>
            <a:ext cx="4659547" cy="1742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dirty="0"/>
              <a:t>SOLUTION:  </a:t>
            </a:r>
            <a:br>
              <a:rPr lang="en-US" dirty="0"/>
            </a:br>
            <a:r>
              <a:rPr lang="en-US" dirty="0"/>
              <a:t>using the Affinity to force each thread to run on the same core to have more probability that its image in cache remains intact</a:t>
            </a:r>
          </a:p>
        </p:txBody>
      </p:sp>
    </p:spTree>
    <p:extLst>
      <p:ext uri="{BB962C8B-B14F-4D97-AF65-F5344CB8AC3E}">
        <p14:creationId xmlns:p14="http://schemas.microsoft.com/office/powerpoint/2010/main" val="425067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8A79-3591-2569-B5A0-20BDA9D0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598" y="171931"/>
            <a:ext cx="9875520" cy="1356360"/>
          </a:xfrm>
        </p:spPr>
        <p:txBody>
          <a:bodyPr/>
          <a:lstStyle/>
          <a:p>
            <a:r>
              <a:rPr lang="it-IT" dirty="0" err="1"/>
              <a:t>Comparison</a:t>
            </a:r>
            <a:endParaRPr lang="it-IT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5F2C782-C6ED-E9DE-562F-B6E3F6E97F0E}"/>
              </a:ext>
            </a:extLst>
          </p:cNvPr>
          <p:cNvGrpSpPr/>
          <p:nvPr/>
        </p:nvGrpSpPr>
        <p:grpSpPr>
          <a:xfrm>
            <a:off x="3605893" y="486626"/>
            <a:ext cx="8093097" cy="1222640"/>
            <a:chOff x="3605893" y="305651"/>
            <a:chExt cx="8093097" cy="1222640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0C408DDF-B2C4-9F62-45D8-7681A416D6C9}"/>
                </a:ext>
              </a:extLst>
            </p:cNvPr>
            <p:cNvGrpSpPr/>
            <p:nvPr/>
          </p:nvGrpSpPr>
          <p:grpSpPr>
            <a:xfrm>
              <a:off x="5423024" y="305651"/>
              <a:ext cx="6275966" cy="1190791"/>
              <a:chOff x="5423024" y="305651"/>
              <a:chExt cx="6275966" cy="119079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DF5C868-86D6-A301-3CE6-337769E3F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3026" y="305651"/>
                <a:ext cx="6275964" cy="86689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C4112E20-468F-4193-7B06-1B097FD912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3024" y="1172547"/>
                <a:ext cx="6275965" cy="323895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AEA054-C8F6-D6E3-CEB4-F41B80368B6E}"/>
                </a:ext>
              </a:extLst>
            </p:cNvPr>
            <p:cNvSpPr txBox="1"/>
            <p:nvPr/>
          </p:nvSpPr>
          <p:spPr>
            <a:xfrm>
              <a:off x="3605893" y="881960"/>
              <a:ext cx="18805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dirty="0"/>
                <a:t>Opt1</a:t>
              </a:r>
            </a:p>
            <a:p>
              <a:pPr algn="r"/>
              <a:r>
                <a:rPr lang="it-IT" dirty="0"/>
                <a:t>Opt with </a:t>
              </a:r>
              <a:r>
                <a:rPr lang="it-IT" dirty="0" err="1"/>
                <a:t>Affinity</a:t>
              </a:r>
              <a:endParaRPr lang="it-IT" dirty="0"/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9943ED8-A5DF-C63E-5F48-356852F1A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1089342"/>
              </p:ext>
            </p:extLst>
          </p:nvPr>
        </p:nvGraphicFramePr>
        <p:xfrm>
          <a:off x="571357" y="1818878"/>
          <a:ext cx="11007835" cy="45337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03189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18A79-3591-2569-B5A0-20BDA9D03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186" y="452284"/>
            <a:ext cx="10738507" cy="619125"/>
          </a:xfrm>
        </p:spPr>
        <p:txBody>
          <a:bodyPr>
            <a:noAutofit/>
          </a:bodyPr>
          <a:lstStyle/>
          <a:p>
            <a:r>
              <a:rPr lang="it-IT" dirty="0" err="1"/>
              <a:t>SpeedUp</a:t>
            </a:r>
            <a:r>
              <a:rPr lang="it-IT" dirty="0"/>
              <a:t> Analysis						1/2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30A65C6-D52B-6BAB-9DCB-F626AADAFE3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4141497"/>
              </p:ext>
            </p:extLst>
          </p:nvPr>
        </p:nvGraphicFramePr>
        <p:xfrm>
          <a:off x="534803" y="1228724"/>
          <a:ext cx="11159891" cy="50950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011693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9FA5-DAA8-66C6-DE37-91E6E7A9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64" y="524415"/>
            <a:ext cx="10464348" cy="554337"/>
          </a:xfrm>
        </p:spPr>
        <p:txBody>
          <a:bodyPr>
            <a:noAutofit/>
          </a:bodyPr>
          <a:lstStyle/>
          <a:p>
            <a:r>
              <a:rPr lang="it-IT" dirty="0" err="1"/>
              <a:t>Scalability</a:t>
            </a:r>
            <a:r>
              <a:rPr lang="it-IT" dirty="0"/>
              <a:t> Analysis						2/2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0AEDE6E-74E3-5CE5-8178-BB1124A160BE}"/>
                  </a:ext>
                </a:extLst>
              </p14:cNvPr>
              <p14:cNvContentPartPr/>
              <p14:nvPr/>
            </p14:nvContentPartPr>
            <p14:xfrm>
              <a:off x="-508302" y="3684902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0AEDE6E-74E3-5CE5-8178-BB1124A160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14422" y="3678782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8F322C0-83A5-0CFA-7BD0-455C09116934}"/>
                  </a:ext>
                </a:extLst>
              </p14:cNvPr>
              <p14:cNvContentPartPr/>
              <p14:nvPr/>
            </p14:nvContentPartPr>
            <p14:xfrm>
              <a:off x="12570138" y="969422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8F322C0-83A5-0CFA-7BD0-455C091169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64018" y="963302"/>
                <a:ext cx="12600" cy="12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6D57221-494C-7962-1EA6-CE6D21544E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560286"/>
              </p:ext>
            </p:extLst>
          </p:nvPr>
        </p:nvGraphicFramePr>
        <p:xfrm>
          <a:off x="414405" y="1182873"/>
          <a:ext cx="11363189" cy="5004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321023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346D6-7BAA-4925-1F0D-B67D0C391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866775"/>
          </a:xfrm>
        </p:spPr>
        <p:txBody>
          <a:bodyPr/>
          <a:lstStyle/>
          <a:p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53407-E406-FF50-756D-BE870784E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351" y="2533650"/>
            <a:ext cx="9872871" cy="2533650"/>
          </a:xfrm>
        </p:spPr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reached</a:t>
            </a:r>
            <a:r>
              <a:rPr lang="it-IT" dirty="0"/>
              <a:t> </a:t>
            </a:r>
            <a:r>
              <a:rPr lang="it-IT" dirty="0" err="1"/>
              <a:t>our</a:t>
            </a:r>
            <a:r>
              <a:rPr lang="it-IT" dirty="0"/>
              <a:t> goal </a:t>
            </a:r>
            <a:r>
              <a:rPr lang="it-IT" dirty="0" err="1"/>
              <a:t>only</a:t>
            </a:r>
            <a:r>
              <a:rPr lang="it-IT" dirty="0"/>
              <a:t> for the SD, 2K  and 4K image format.</a:t>
            </a:r>
          </a:p>
          <a:p>
            <a:endParaRPr lang="it-IT" dirty="0"/>
          </a:p>
          <a:p>
            <a:r>
              <a:rPr lang="it-IT" dirty="0"/>
              <a:t>For the 8k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36ms time </a:t>
            </a:r>
            <a:r>
              <a:rPr lang="it-IT" dirty="0" err="1"/>
              <a:t>execution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16ms (</a:t>
            </a:r>
            <a:r>
              <a:rPr lang="it-IT" dirty="0" err="1"/>
              <a:t>our</a:t>
            </a:r>
            <a:r>
              <a:rPr lang="it-IT" dirty="0"/>
              <a:t> target).</a:t>
            </a:r>
          </a:p>
          <a:p>
            <a:endParaRPr lang="it-IT" dirty="0"/>
          </a:p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discover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GPU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capable</a:t>
            </a:r>
            <a:r>
              <a:rPr lang="it-IT" dirty="0"/>
              <a:t> to do </a:t>
            </a:r>
            <a:r>
              <a:rPr lang="it-IT" dirty="0" err="1"/>
              <a:t>better</a:t>
            </a:r>
            <a:r>
              <a:rPr lang="it-IT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152757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ECD913-C2EC-69A7-F32D-1D74F61A9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4677" y="3646943"/>
            <a:ext cx="9144000" cy="1134881"/>
          </a:xfrm>
        </p:spPr>
        <p:txBody>
          <a:bodyPr>
            <a:no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GPU IMPLEMENTATION</a:t>
            </a:r>
            <a:endParaRPr lang="en-US" sz="4800" b="1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D8F731-4D81-986C-C780-8AA2B03E7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62" y="424205"/>
            <a:ext cx="3161831" cy="32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66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39975A-25F2-C68C-65DB-3ABE2ADC7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39077"/>
            <a:ext cx="9875520" cy="135636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of Convolutional Algorithm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09C201E-6D11-A55E-A30D-713A8E4B7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6167" cy="4351338"/>
          </a:xfrm>
        </p:spPr>
        <p:txBody>
          <a:bodyPr>
            <a:normAutofit/>
          </a:bodyPr>
          <a:lstStyle/>
          <a:p>
            <a:pPr lvl="1"/>
            <a:endParaRPr lang="en-US"/>
          </a:p>
          <a:p>
            <a:pPr marL="0" lvl="1" indent="0">
              <a:buNone/>
            </a:pPr>
            <a:endParaRPr lang="en-US" altLang="en-US"/>
          </a:p>
          <a:p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15DFBC-664F-C18D-E663-E9662108E976}"/>
              </a:ext>
            </a:extLst>
          </p:cNvPr>
          <p:cNvSpPr txBox="1"/>
          <p:nvPr/>
        </p:nvSpPr>
        <p:spPr>
          <a:xfrm>
            <a:off x="1385887" y="1731410"/>
            <a:ext cx="94202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accent1"/>
                </a:solidFill>
              </a:rPr>
              <a:t>The Convolution Algorithm is typically used in Convolutional Neural Network, for example in digital image processing, like features extraction.</a:t>
            </a:r>
          </a:p>
        </p:txBody>
      </p: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25FE2B68-8D46-50E2-8C8A-2E0D0A1A53D7}"/>
              </a:ext>
            </a:extLst>
          </p:cNvPr>
          <p:cNvGrpSpPr/>
          <p:nvPr/>
        </p:nvGrpSpPr>
        <p:grpSpPr>
          <a:xfrm>
            <a:off x="1560517" y="3429000"/>
            <a:ext cx="9473243" cy="2692962"/>
            <a:chOff x="1560517" y="1865671"/>
            <a:chExt cx="9473243" cy="2692962"/>
          </a:xfrm>
        </p:grpSpPr>
        <p:sp>
          <p:nvSpPr>
            <p:cNvPr id="22" name="AutoShape 10">
              <a:extLst>
                <a:ext uri="{FF2B5EF4-FFF2-40B4-BE49-F238E27FC236}">
                  <a16:creationId xmlns:a16="http://schemas.microsoft.com/office/drawing/2014/main" id="{C8B18D71-8CB9-0F1F-050E-038788BD14C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971044" y="3333711"/>
              <a:ext cx="365910" cy="40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" name="AutoShape 12">
              <a:extLst>
                <a:ext uri="{FF2B5EF4-FFF2-40B4-BE49-F238E27FC236}">
                  <a16:creationId xmlns:a16="http://schemas.microsoft.com/office/drawing/2014/main" id="{F5CD52CA-7BD2-B792-E96F-57D7DB208C4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53999" y="3536096"/>
              <a:ext cx="365910" cy="40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4" name="AutoShape 16" descr="Image">
              <a:extLst>
                <a:ext uri="{FF2B5EF4-FFF2-40B4-BE49-F238E27FC236}">
                  <a16:creationId xmlns:a16="http://schemas.microsoft.com/office/drawing/2014/main" id="{6E139F26-4936-C1DF-D46A-C1C8F98EA4B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36954" y="3738482"/>
              <a:ext cx="365910" cy="404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799FF77F-9136-A79C-6FA6-585994C1EF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610"/>
            <a:stretch/>
          </p:blipFill>
          <p:spPr>
            <a:xfrm>
              <a:off x="1560517" y="1968206"/>
              <a:ext cx="2380629" cy="2590427"/>
            </a:xfrm>
            <a:prstGeom prst="rect">
              <a:avLst/>
            </a:prstGeom>
          </p:spPr>
        </p:pic>
        <p:pic>
          <p:nvPicPr>
            <p:cNvPr id="26" name="Immagine 25">
              <a:extLst>
                <a:ext uri="{FF2B5EF4-FFF2-40B4-BE49-F238E27FC236}">
                  <a16:creationId xmlns:a16="http://schemas.microsoft.com/office/drawing/2014/main" id="{E8D0E357-A053-E234-69E3-43121D4F3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12645" y="1865671"/>
              <a:ext cx="2421115" cy="2624677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BEA6D1B3-2E17-042D-16E7-3D5649FE0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35778" y="2746559"/>
              <a:ext cx="1072497" cy="1194308"/>
            </a:xfrm>
            <a:prstGeom prst="rect">
              <a:avLst/>
            </a:prstGeom>
          </p:spPr>
        </p:pic>
        <p:sp>
          <p:nvSpPr>
            <p:cNvPr id="28" name="Freccia a destra 27">
              <a:extLst>
                <a:ext uri="{FF2B5EF4-FFF2-40B4-BE49-F238E27FC236}">
                  <a16:creationId xmlns:a16="http://schemas.microsoft.com/office/drawing/2014/main" id="{42DDBEAE-89A0-5974-4E2B-BC4C7A9D3048}"/>
                </a:ext>
              </a:extLst>
            </p:cNvPr>
            <p:cNvSpPr/>
            <p:nvPr/>
          </p:nvSpPr>
          <p:spPr>
            <a:xfrm>
              <a:off x="6756223" y="3025523"/>
              <a:ext cx="1423378" cy="547871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Segno di moltiplicazione 28">
              <a:extLst>
                <a:ext uri="{FF2B5EF4-FFF2-40B4-BE49-F238E27FC236}">
                  <a16:creationId xmlns:a16="http://schemas.microsoft.com/office/drawing/2014/main" id="{2D6AF280-18B8-1EC4-E7B6-95286429BBF1}"/>
                </a:ext>
              </a:extLst>
            </p:cNvPr>
            <p:cNvSpPr/>
            <p:nvPr/>
          </p:nvSpPr>
          <p:spPr>
            <a:xfrm>
              <a:off x="4034976" y="2746559"/>
              <a:ext cx="999304" cy="1033720"/>
            </a:xfrm>
            <a:prstGeom prst="mathMultiply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732239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DCE837-CF60-198E-0D4D-74558F1E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300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</a:t>
            </a:r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Specifics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NVIDIA GeForce RTX 3070 Laptop GPU @ HWBOT">
            <a:extLst>
              <a:ext uri="{FF2B5EF4-FFF2-40B4-BE49-F238E27FC236}">
                <a16:creationId xmlns:a16="http://schemas.microsoft.com/office/drawing/2014/main" id="{8E977AC7-00D2-F97D-56EC-2E365B976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4" y="1072749"/>
            <a:ext cx="3286328" cy="306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amma GeForce RTX 3070 | NVIDIA">
            <a:extLst>
              <a:ext uri="{FF2B5EF4-FFF2-40B4-BE49-F238E27FC236}">
                <a16:creationId xmlns:a16="http://schemas.microsoft.com/office/drawing/2014/main" id="{73BB7AD6-58DE-07EC-4718-72294AFC8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5380"/>
            <a:ext cx="5443030" cy="246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351F4E31-CDBC-470F-CD32-8FE2134C36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710102"/>
              </p:ext>
            </p:extLst>
          </p:nvPr>
        </p:nvGraphicFramePr>
        <p:xfrm>
          <a:off x="5196840" y="1387463"/>
          <a:ext cx="663321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7628">
                  <a:extLst>
                    <a:ext uri="{9D8B030D-6E8A-4147-A177-3AD203B41FA5}">
                      <a16:colId xmlns:a16="http://schemas.microsoft.com/office/drawing/2014/main" val="2639286911"/>
                    </a:ext>
                  </a:extLst>
                </a:gridCol>
                <a:gridCol w="2345584">
                  <a:extLst>
                    <a:ext uri="{9D8B030D-6E8A-4147-A177-3AD203B41FA5}">
                      <a16:colId xmlns:a16="http://schemas.microsoft.com/office/drawing/2014/main" val="2198110256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it-IT"/>
                        <a:t>SPECIFICATIONS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836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GPU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Ampere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078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Global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8192 MBytes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64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40 multiprocessor, 128 cuda core/MP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5120 cuda cores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9242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Constant Memory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65536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45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Shared Memory per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49152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265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Shared Memory per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102400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8967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Number of registers per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65536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533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Warp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81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Maximum number of thread per 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5034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/>
                        <a:t>Maximum number of thread per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1024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810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Maximum dimension size of a  thread block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(1024, 1024, 64)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10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Maximum dimension size of a grid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500"/>
                        <a:t>(2147483647, 65535,65535)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5752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63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0F37-ED44-4BA6-252D-8F9AB2BF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665" y="454833"/>
            <a:ext cx="9875520" cy="838200"/>
          </a:xfrm>
        </p:spPr>
        <p:txBody>
          <a:bodyPr/>
          <a:lstStyle/>
          <a:p>
            <a:r>
              <a:rPr lang="it-IT" dirty="0" err="1"/>
              <a:t>Bidimensional</a:t>
            </a:r>
            <a:r>
              <a:rPr lang="it-IT" dirty="0"/>
              <a:t> </a:t>
            </a:r>
            <a:r>
              <a:rPr lang="it-IT" dirty="0" err="1"/>
              <a:t>Grid</a:t>
            </a:r>
            <a:r>
              <a:rPr lang="it-IT" dirty="0"/>
              <a:t> and </a:t>
            </a:r>
            <a:r>
              <a:rPr lang="it-IT" dirty="0" err="1"/>
              <a:t>Blocks</a:t>
            </a:r>
            <a:endParaRPr lang="it-I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634AB52-C47E-6402-BDD4-F4CFE00AC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4"/>
          <a:stretch/>
        </p:blipFill>
        <p:spPr bwMode="auto">
          <a:xfrm>
            <a:off x="4988202" y="1364559"/>
            <a:ext cx="4683913" cy="506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6CFD50-1265-EAC2-1ED3-91E8D4724BD3}"/>
              </a:ext>
            </a:extLst>
          </p:cNvPr>
          <p:cNvSpPr txBox="1">
            <a:spLocks/>
          </p:cNvSpPr>
          <p:nvPr/>
        </p:nvSpPr>
        <p:spPr>
          <a:xfrm>
            <a:off x="9672115" y="2812773"/>
            <a:ext cx="2105755" cy="13914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>
                <a:solidFill>
                  <a:schemeClr val="tx1"/>
                </a:solidFill>
              </a:rPr>
              <a:t>Total </a:t>
            </a:r>
            <a:r>
              <a:rPr lang="it-IT" sz="2800" dirty="0" err="1">
                <a:solidFill>
                  <a:schemeClr val="tx1"/>
                </a:solidFill>
              </a:rPr>
              <a:t>Threads</a:t>
            </a:r>
            <a:r>
              <a:rPr lang="it-IT" sz="2800" dirty="0">
                <a:solidFill>
                  <a:schemeClr val="tx1"/>
                </a:solidFill>
              </a:rPr>
              <a:t>: 500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2D3FF6D-F7C6-1764-8F20-C3E9EB692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65" y="1221506"/>
            <a:ext cx="4257846" cy="534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5293-9202-AF0C-E2DF-9EAF794D8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033" y="494097"/>
            <a:ext cx="9875520" cy="740425"/>
          </a:xfrm>
        </p:spPr>
        <p:txBody>
          <a:bodyPr/>
          <a:lstStyle/>
          <a:p>
            <a:r>
              <a:rPr lang="it-IT" dirty="0"/>
              <a:t>How to go in </a:t>
            </a:r>
            <a:r>
              <a:rPr lang="it-IT" dirty="0" err="1"/>
              <a:t>parallel</a:t>
            </a:r>
            <a:r>
              <a:rPr lang="it-IT" dirty="0"/>
              <a:t> with GPU?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340BC4C-7D0B-27D7-2665-5F6731547DA0}"/>
                  </a:ext>
                </a:extLst>
              </p14:cNvPr>
              <p14:cNvContentPartPr/>
              <p14:nvPr/>
            </p14:nvContentPartPr>
            <p14:xfrm>
              <a:off x="-683811" y="2262542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340BC4C-7D0B-27D7-2665-5F6731547D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689931" y="2256422"/>
                <a:ext cx="12600" cy="12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34E84DB2-E058-C06A-1D71-E0FEF0CA5680}"/>
              </a:ext>
            </a:extLst>
          </p:cNvPr>
          <p:cNvGraphicFramePr>
            <a:graphicFrameLocks noGrp="1" noDrilldown="1" noMove="1" noResize="1"/>
          </p:cNvGraphicFramePr>
          <p:nvPr>
            <p:extLst>
              <p:ext uri="{D42A27DB-BD31-4B8C-83A1-F6EECF244321}">
                <p14:modId xmlns:p14="http://schemas.microsoft.com/office/powerpoint/2010/main" val="2809883624"/>
              </p:ext>
            </p:extLst>
          </p:nvPr>
        </p:nvGraphicFramePr>
        <p:xfrm>
          <a:off x="6222224" y="1959861"/>
          <a:ext cx="5500933" cy="39000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185">
                  <a:extLst>
                    <a:ext uri="{9D8B030D-6E8A-4147-A177-3AD203B41FA5}">
                      <a16:colId xmlns:a16="http://schemas.microsoft.com/office/drawing/2014/main" val="1157757557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585021609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4208613701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1372886958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781739297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1752550752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2707501099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4145619658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695859680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1183715627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3851796247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2783806551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306602567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922965363"/>
                    </a:ext>
                  </a:extLst>
                </a:gridCol>
                <a:gridCol w="366482">
                  <a:extLst>
                    <a:ext uri="{9D8B030D-6E8A-4147-A177-3AD203B41FA5}">
                      <a16:colId xmlns:a16="http://schemas.microsoft.com/office/drawing/2014/main" val="2156823906"/>
                    </a:ext>
                  </a:extLst>
                </a:gridCol>
              </a:tblGrid>
              <a:tr h="260002">
                <a:tc>
                  <a:txBody>
                    <a:bodyPr/>
                    <a:lstStyle/>
                    <a:p>
                      <a:pPr algn="l" fontAlgn="b"/>
                      <a:endParaRPr lang="it-IT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 gridSpan="14">
                  <a:txBody>
                    <a:bodyPr/>
                    <a:lstStyle/>
                    <a:p>
                      <a:pPr algn="l" fontAlgn="b"/>
                      <a:r>
                        <a:rPr lang="it-IT" sz="1200" u="none" strike="noStrike">
                          <a:effectLst/>
                        </a:rPr>
                        <a:t>    </a:t>
                      </a:r>
                      <a:r>
                        <a:rPr lang="it-IT" sz="1200" b="1" u="none" strike="noStrike">
                          <a:effectLst/>
                        </a:rPr>
                        <a:t>IDcol</a:t>
                      </a:r>
                      <a:r>
                        <a:rPr lang="it-IT" sz="1200" u="none" strike="noStrike">
                          <a:effectLst/>
                        </a:rPr>
                        <a:t> </a:t>
                      </a:r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240152"/>
                  </a:ext>
                </a:extLst>
              </a:tr>
              <a:tr h="260002">
                <a:tc rowSpan="14">
                  <a:txBody>
                    <a:bodyPr/>
                    <a:lstStyle/>
                    <a:p>
                      <a:pPr algn="l" fontAlgn="t">
                        <a:lnSpc>
                          <a:spcPct val="150000"/>
                        </a:lnSpc>
                      </a:pPr>
                      <a:r>
                        <a:rPr lang="it-IT" sz="1200" b="1" u="none" strike="noStrike">
                          <a:effectLst/>
                        </a:rPr>
                        <a:t>IDrow</a:t>
                      </a:r>
                      <a:endParaRPr lang="it-IT" sz="1200" b="1" i="0" u="none" strike="noStrike">
                        <a:solidFill>
                          <a:srgbClr val="0070C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vert="vert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0,0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  0,1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0,2 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13,0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37379957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1,0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13,1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771351002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856875737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87201579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43041304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62219019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044386743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42030199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76818440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089483615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116880007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660302001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3152342"/>
                  </a:ext>
                </a:extLst>
              </a:tr>
              <a:tr h="26000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13,0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13,1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13,2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 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.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200" u="none" strike="noStrike" dirty="0">
                          <a:effectLst/>
                          <a:latin typeface="Aptos Narrow" panose="020B0004020202020204" pitchFamily="34" charset="0"/>
                        </a:rPr>
                        <a:t>13,13</a:t>
                      </a:r>
                      <a:endParaRPr lang="it-IT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583729017"/>
                  </a:ext>
                </a:extLst>
              </a:tr>
            </a:tbl>
          </a:graphicData>
        </a:graphic>
      </p:graphicFrame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9C575437-9540-8DC7-DB9F-69EE1D134CC7}"/>
              </a:ext>
            </a:extLst>
          </p:cNvPr>
          <p:cNvCxnSpPr>
            <a:cxnSpLocks/>
          </p:cNvCxnSpPr>
          <p:nvPr/>
        </p:nvCxnSpPr>
        <p:spPr>
          <a:xfrm>
            <a:off x="7171557" y="2041063"/>
            <a:ext cx="38345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8C4AA4FA-CF27-4FDA-B1F4-D6E13794ABCD}"/>
              </a:ext>
            </a:extLst>
          </p:cNvPr>
          <p:cNvCxnSpPr>
            <a:cxnSpLocks/>
          </p:cNvCxnSpPr>
          <p:nvPr/>
        </p:nvCxnSpPr>
        <p:spPr>
          <a:xfrm>
            <a:off x="6389329" y="2713782"/>
            <a:ext cx="0" cy="29843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F6CE2FDA-D3EF-49C8-63A1-CEB5A188170D}"/>
              </a:ext>
            </a:extLst>
          </p:cNvPr>
          <p:cNvGrpSpPr/>
          <p:nvPr/>
        </p:nvGrpSpPr>
        <p:grpSpPr>
          <a:xfrm>
            <a:off x="547093" y="2123087"/>
            <a:ext cx="5948111" cy="3143518"/>
            <a:chOff x="547093" y="1516695"/>
            <a:chExt cx="5948111" cy="2455520"/>
          </a:xfrm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FF074412-DED0-01BF-5616-81C4BF655598}"/>
                </a:ext>
              </a:extLst>
            </p:cNvPr>
            <p:cNvSpPr txBox="1">
              <a:spLocks/>
            </p:cNvSpPr>
            <p:nvPr/>
          </p:nvSpPr>
          <p:spPr>
            <a:xfrm>
              <a:off x="547093" y="1516695"/>
              <a:ext cx="5948111" cy="24555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it-IT" dirty="0"/>
                <a:t>Exploit the </a:t>
              </a:r>
              <a:r>
                <a:rPr lang="it-IT" dirty="0" err="1"/>
                <a:t>bidimensional</a:t>
              </a:r>
              <a:r>
                <a:rPr lang="it-IT" dirty="0"/>
                <a:t> </a:t>
              </a:r>
              <a:r>
                <a:rPr lang="it-IT" dirty="0" err="1"/>
                <a:t>architecture</a:t>
              </a:r>
              <a:r>
                <a:rPr lang="it-IT" dirty="0"/>
                <a:t> to</a:t>
              </a:r>
              <a:br>
                <a:rPr lang="it-IT" dirty="0"/>
              </a:br>
              <a:r>
                <a:rPr lang="it-IT" dirty="0" err="1"/>
                <a:t>have</a:t>
              </a:r>
              <a:r>
                <a:rPr lang="it-IT" dirty="0"/>
                <a:t>: one </a:t>
              </a:r>
              <a:r>
                <a:rPr lang="it-IT" dirty="0" err="1"/>
                <a:t>thread</a:t>
              </a:r>
              <a:r>
                <a:rPr lang="it-IT" dirty="0"/>
                <a:t> per output </a:t>
              </a:r>
              <a:r>
                <a:rPr lang="it-IT" dirty="0" err="1"/>
                <a:t>matrix</a:t>
              </a:r>
              <a:r>
                <a:rPr lang="it-IT" dirty="0"/>
                <a:t> </a:t>
              </a:r>
              <a:r>
                <a:rPr lang="it-IT" dirty="0" err="1"/>
                <a:t>element</a:t>
              </a:r>
              <a:endParaRPr lang="it-IT" dirty="0"/>
            </a:p>
            <a:p>
              <a:r>
                <a:rPr lang="it-IT" dirty="0" err="1"/>
                <a:t>We</a:t>
              </a:r>
              <a:r>
                <a:rPr lang="it-IT" dirty="0"/>
                <a:t> compute the </a:t>
              </a:r>
              <a:r>
                <a:rPr lang="it-IT" dirty="0" err="1"/>
                <a:t>thread</a:t>
              </a:r>
              <a:r>
                <a:rPr lang="it-IT" dirty="0"/>
                <a:t> id on </a:t>
              </a:r>
              <a:r>
                <a:rPr lang="it-IT" dirty="0" err="1"/>
                <a:t>each</a:t>
              </a:r>
              <a:r>
                <a:rPr lang="it-IT" dirty="0"/>
                <a:t> </a:t>
              </a:r>
              <a:r>
                <a:rPr lang="it-IT" dirty="0" err="1"/>
                <a:t>axis</a:t>
              </a:r>
              <a:br>
                <a:rPr lang="it-IT" dirty="0"/>
              </a:br>
              <a:r>
                <a:rPr lang="it-IT" dirty="0"/>
                <a:t>like:</a:t>
              </a:r>
              <a:br>
                <a:rPr lang="it-IT" dirty="0"/>
              </a:br>
              <a:endParaRPr lang="it-IT" dirty="0"/>
            </a:p>
            <a:p>
              <a:endParaRPr lang="it-IT" dirty="0"/>
            </a:p>
            <a:p>
              <a:r>
                <a:rPr lang="it-IT" dirty="0"/>
                <a:t>The </a:t>
              </a:r>
              <a:r>
                <a:rPr lang="it-IT" dirty="0" err="1"/>
                <a:t>total</a:t>
              </a:r>
              <a:r>
                <a:rPr lang="it-IT" dirty="0"/>
                <a:t> </a:t>
              </a:r>
              <a:r>
                <a:rPr lang="it-IT" dirty="0" err="1"/>
                <a:t>threads</a:t>
              </a:r>
              <a:r>
                <a:rPr lang="it-IT" dirty="0"/>
                <a:t> </a:t>
              </a:r>
              <a:r>
                <a:rPr lang="it-IT" dirty="0" err="1"/>
                <a:t>number</a:t>
              </a:r>
              <a:r>
                <a:rPr lang="it-IT" dirty="0"/>
                <a:t> </a:t>
              </a:r>
              <a:r>
                <a:rPr lang="it-IT" dirty="0" err="1"/>
                <a:t>is</a:t>
              </a:r>
              <a:r>
                <a:rPr lang="it-IT" dirty="0"/>
                <a:t> </a:t>
              </a:r>
              <a:r>
                <a:rPr lang="it-IT" dirty="0" err="1"/>
                <a:t>constantly</a:t>
              </a:r>
              <a:r>
                <a:rPr lang="it-IT" dirty="0"/>
                <a:t> </a:t>
              </a:r>
              <a:r>
                <a:rPr lang="it-IT" dirty="0" err="1"/>
                <a:t>equal</a:t>
              </a:r>
              <a:r>
                <a:rPr lang="it-IT" dirty="0"/>
                <a:t> to the output </a:t>
              </a:r>
              <a:r>
                <a:rPr lang="it-IT" dirty="0" err="1"/>
                <a:t>matrix</a:t>
              </a:r>
              <a:r>
                <a:rPr lang="it-IT" dirty="0"/>
                <a:t> size</a:t>
              </a:r>
            </a:p>
            <a:p>
              <a:endParaRPr lang="it-IT" dirty="0"/>
            </a:p>
            <a:p>
              <a:endParaRPr lang="it-IT" dirty="0"/>
            </a:p>
          </p:txBody>
        </p:sp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16962860-B689-4A7F-1E44-3ADEA3E95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7992" y="2700175"/>
              <a:ext cx="5228358" cy="443537"/>
            </a:xfrm>
            <a:prstGeom prst="rect">
              <a:avLst/>
            </a:prstGeom>
          </p:spPr>
        </p:pic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051FF76-30CE-0CC6-526D-3192133DC872}"/>
              </a:ext>
            </a:extLst>
          </p:cNvPr>
          <p:cNvSpPr txBox="1">
            <a:spLocks/>
          </p:cNvSpPr>
          <p:nvPr/>
        </p:nvSpPr>
        <p:spPr>
          <a:xfrm>
            <a:off x="7055860" y="1477213"/>
            <a:ext cx="3950219" cy="442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it-IT" dirty="0">
                <a:solidFill>
                  <a:schemeClr val="tx1"/>
                </a:solidFill>
              </a:rPr>
              <a:t>Output Matrix </a:t>
            </a:r>
            <a:r>
              <a:rPr lang="it-IT" dirty="0" err="1">
                <a:solidFill>
                  <a:schemeClr val="tx1"/>
                </a:solidFill>
              </a:rPr>
              <a:t>Example</a:t>
            </a:r>
            <a:r>
              <a:rPr lang="it-IT" dirty="0">
                <a:solidFill>
                  <a:schemeClr val="tx1"/>
                </a:solidFill>
              </a:rPr>
              <a:t> (14x14)</a:t>
            </a:r>
          </a:p>
        </p:txBody>
      </p:sp>
    </p:spTree>
    <p:extLst>
      <p:ext uri="{BB962C8B-B14F-4D97-AF65-F5344CB8AC3E}">
        <p14:creationId xmlns:p14="http://schemas.microsoft.com/office/powerpoint/2010/main" val="316373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D726D-2AF3-0AE8-B770-13660C3E0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74" y="609600"/>
            <a:ext cx="10403475" cy="647700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Analysis						1/2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85ECE-1FB7-EE0B-DAC3-80A0A4C07F4D}"/>
              </a:ext>
            </a:extLst>
          </p:cNvPr>
          <p:cNvSpPr txBox="1"/>
          <p:nvPr/>
        </p:nvSpPr>
        <p:spPr>
          <a:xfrm>
            <a:off x="9607122" y="2626467"/>
            <a:ext cx="19421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CPU 8 </a:t>
            </a:r>
            <a:r>
              <a:rPr lang="it-IT" dirty="0" err="1"/>
              <a:t>threads</a:t>
            </a:r>
            <a:endParaRPr lang="it-IT" dirty="0"/>
          </a:p>
          <a:p>
            <a:endParaRPr lang="it-IT" dirty="0"/>
          </a:p>
          <a:p>
            <a:r>
              <a:rPr lang="it-IT" dirty="0"/>
              <a:t>GPU </a:t>
            </a:r>
            <a:r>
              <a:rPr lang="it-IT" dirty="0" err="1"/>
              <a:t>Threads</a:t>
            </a:r>
            <a:r>
              <a:rPr lang="it-IT" dirty="0"/>
              <a:t> per </a:t>
            </a:r>
            <a:r>
              <a:rPr lang="it-IT" dirty="0" err="1"/>
              <a:t>block</a:t>
            </a:r>
            <a:r>
              <a:rPr lang="it-IT" dirty="0"/>
              <a:t>: (32,32)</a:t>
            </a:r>
          </a:p>
          <a:p>
            <a:endParaRPr lang="it-IT" dirty="0"/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A1A6DBF0-D854-8DC2-A17E-EF354095AF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331233"/>
              </p:ext>
            </p:extLst>
          </p:nvPr>
        </p:nvGraphicFramePr>
        <p:xfrm>
          <a:off x="501497" y="1294736"/>
          <a:ext cx="9105625" cy="4953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727394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77A1-3049-7247-51A0-8BAB2CCF7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754" y="316153"/>
            <a:ext cx="11131801" cy="726066"/>
          </a:xfrm>
        </p:spPr>
        <p:txBody>
          <a:bodyPr>
            <a:noAutofit/>
          </a:bodyPr>
          <a:lstStyle/>
          <a:p>
            <a:r>
              <a:rPr lang="it-IT" dirty="0"/>
              <a:t>Performance </a:t>
            </a:r>
            <a:r>
              <a:rPr lang="it-IT" dirty="0" err="1"/>
              <a:t>analysis</a:t>
            </a:r>
            <a:r>
              <a:rPr lang="it-IT" dirty="0"/>
              <a:t>						2/2</a:t>
            </a:r>
          </a:p>
        </p:txBody>
      </p:sp>
      <p:graphicFrame>
        <p:nvGraphicFramePr>
          <p:cNvPr id="4" name="Grafico 1">
            <a:extLst>
              <a:ext uri="{FF2B5EF4-FFF2-40B4-BE49-F238E27FC236}">
                <a16:creationId xmlns:a16="http://schemas.microsoft.com/office/drawing/2014/main" id="{8ADD17C6-F8BD-6392-EF74-2FD173B249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059159"/>
              </p:ext>
            </p:extLst>
          </p:nvPr>
        </p:nvGraphicFramePr>
        <p:xfrm>
          <a:off x="375384" y="1272428"/>
          <a:ext cx="11511815" cy="48045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23427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2E44-1318-8AFA-1E70-DE4AB92CC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18" y="296559"/>
            <a:ext cx="9875520" cy="820680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Nsight</a:t>
            </a:r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Compute Analysis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BEF910-E8AB-DA55-F433-53DEEB4F9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8789" y="1292952"/>
            <a:ext cx="8580505" cy="22990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B9283C-6044-CCF5-7F86-8B24558E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89" y="3767666"/>
            <a:ext cx="8651559" cy="2591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74683C-0F19-35DC-C710-A2DC79FE2085}"/>
              </a:ext>
            </a:extLst>
          </p:cNvPr>
          <p:cNvSpPr txBox="1"/>
          <p:nvPr/>
        </p:nvSpPr>
        <p:spPr>
          <a:xfrm>
            <a:off x="10060523" y="205016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version</a:t>
            </a:r>
            <a:r>
              <a:rPr lang="it-IT" dirty="0"/>
              <a:t> 2x128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B45CE-3164-D8FD-DDDB-A6EAB4E4383C}"/>
              </a:ext>
            </a:extLst>
          </p:cNvPr>
          <p:cNvSpPr txBox="1"/>
          <p:nvPr/>
        </p:nvSpPr>
        <p:spPr>
          <a:xfrm>
            <a:off x="10060523" y="457199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err="1"/>
              <a:t>version</a:t>
            </a:r>
            <a:r>
              <a:rPr lang="it-IT"/>
              <a:t> 2x512</a:t>
            </a:r>
          </a:p>
        </p:txBody>
      </p:sp>
    </p:spTree>
    <p:extLst>
      <p:ext uri="{BB962C8B-B14F-4D97-AF65-F5344CB8AC3E}">
        <p14:creationId xmlns:p14="http://schemas.microsoft.com/office/powerpoint/2010/main" val="394053834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0F37-ED44-4BA6-252D-8F9AB2BF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383" y="470170"/>
            <a:ext cx="10390104" cy="904568"/>
          </a:xfrm>
        </p:spPr>
        <p:txBody>
          <a:bodyPr>
            <a:normAutofit/>
          </a:bodyPr>
          <a:lstStyle/>
          <a:p>
            <a:r>
              <a:rPr lang="it-IT" dirty="0" err="1"/>
              <a:t>Optimization</a:t>
            </a:r>
            <a:r>
              <a:rPr lang="it-IT" dirty="0"/>
              <a:t>							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E6398-E57A-292C-4B18-A6B1EF14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3340510"/>
          </a:xfrm>
        </p:spPr>
        <p:txBody>
          <a:bodyPr/>
          <a:lstStyle/>
          <a:p>
            <a:endParaRPr lang="it-IT" dirty="0"/>
          </a:p>
          <a:p>
            <a:r>
              <a:rPr lang="it-IT" dirty="0"/>
              <a:t>To reduce the </a:t>
            </a:r>
            <a:r>
              <a:rPr lang="it-IT" dirty="0" err="1"/>
              <a:t>conflicts</a:t>
            </a:r>
            <a:r>
              <a:rPr lang="it-IT" dirty="0"/>
              <a:t> in cache and exploit </a:t>
            </a:r>
            <a:r>
              <a:rPr lang="it-IT" dirty="0" err="1"/>
              <a:t>faster</a:t>
            </a:r>
            <a:r>
              <a:rPr lang="it-IT" dirty="0"/>
              <a:t> </a:t>
            </a:r>
            <a:r>
              <a:rPr lang="it-IT" dirty="0" err="1"/>
              <a:t>memory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decide to </a:t>
            </a:r>
            <a:r>
              <a:rPr lang="it-IT" dirty="0" err="1"/>
              <a:t>relocate</a:t>
            </a:r>
            <a:r>
              <a:rPr lang="it-IT" dirty="0"/>
              <a:t> the kernel </a:t>
            </a:r>
            <a:r>
              <a:rPr lang="it-IT" dirty="0" err="1"/>
              <a:t>matrix</a:t>
            </a:r>
            <a:r>
              <a:rPr lang="it-IT" dirty="0"/>
              <a:t> in the Constant Memory and the input </a:t>
            </a:r>
            <a:r>
              <a:rPr lang="it-IT" dirty="0" err="1"/>
              <a:t>matrix</a:t>
            </a:r>
            <a:r>
              <a:rPr lang="it-IT" dirty="0"/>
              <a:t>  and output </a:t>
            </a:r>
            <a:r>
              <a:rPr lang="it-IT" dirty="0" err="1"/>
              <a:t>matrix</a:t>
            </a:r>
            <a:r>
              <a:rPr lang="it-IT" dirty="0"/>
              <a:t> in the </a:t>
            </a:r>
            <a:r>
              <a:rPr lang="it-IT" dirty="0" err="1"/>
              <a:t>Shared</a:t>
            </a:r>
            <a:r>
              <a:rPr lang="it-IT" dirty="0"/>
              <a:t> Memory</a:t>
            </a:r>
          </a:p>
          <a:p>
            <a:endParaRPr lang="it-IT" dirty="0"/>
          </a:p>
          <a:p>
            <a:r>
              <a:rPr lang="it-IT" dirty="0" err="1"/>
              <a:t>Since</a:t>
            </a:r>
            <a:r>
              <a:rPr lang="it-IT" dirty="0"/>
              <a:t> the profiler </a:t>
            </a:r>
            <a:r>
              <a:rPr lang="it-IT" dirty="0" err="1"/>
              <a:t>reavealed</a:t>
            </a:r>
            <a:r>
              <a:rPr lang="it-IT" dirty="0"/>
              <a:t> high </a:t>
            </a:r>
            <a:r>
              <a:rPr lang="it-IT" dirty="0" err="1"/>
              <a:t>latency</a:t>
            </a:r>
            <a:r>
              <a:rPr lang="it-IT" dirty="0"/>
              <a:t> due to the </a:t>
            </a:r>
            <a:r>
              <a:rPr lang="it-IT" dirty="0" err="1"/>
              <a:t>cudaMemcpy</a:t>
            </a:r>
            <a:r>
              <a:rPr lang="it-IT" dirty="0"/>
              <a:t> and the </a:t>
            </a:r>
            <a:r>
              <a:rPr lang="it-IT" dirty="0" err="1"/>
              <a:t>trasfering</a:t>
            </a:r>
            <a:r>
              <a:rPr lang="it-IT" dirty="0"/>
              <a:t> of the data, </a:t>
            </a:r>
            <a:r>
              <a:rPr lang="it-IT" dirty="0" err="1"/>
              <a:t>we</a:t>
            </a:r>
            <a:r>
              <a:rPr lang="it-IT" dirty="0"/>
              <a:t> decide to </a:t>
            </a:r>
            <a:r>
              <a:rPr lang="it-IT" dirty="0" err="1"/>
              <a:t>parallelized</a:t>
            </a:r>
            <a:r>
              <a:rPr lang="it-IT" dirty="0"/>
              <a:t> the </a:t>
            </a:r>
            <a:r>
              <a:rPr lang="it-IT" dirty="0" err="1"/>
              <a:t>computation</a:t>
            </a:r>
            <a:r>
              <a:rPr lang="it-IT" dirty="0"/>
              <a:t> and the </a:t>
            </a:r>
            <a:r>
              <a:rPr lang="it-IT" dirty="0" err="1"/>
              <a:t>trasfer</a:t>
            </a:r>
            <a:r>
              <a:rPr lang="it-IT" dirty="0"/>
              <a:t> by </a:t>
            </a:r>
            <a:r>
              <a:rPr lang="it-IT" dirty="0" err="1"/>
              <a:t>dividing</a:t>
            </a:r>
            <a:r>
              <a:rPr lang="it-IT" dirty="0"/>
              <a:t> the input </a:t>
            </a:r>
            <a:r>
              <a:rPr lang="it-IT" dirty="0" err="1"/>
              <a:t>matrix</a:t>
            </a:r>
            <a:r>
              <a:rPr lang="it-IT" dirty="0"/>
              <a:t> in 4 </a:t>
            </a:r>
            <a:r>
              <a:rPr lang="it-IT" dirty="0" err="1"/>
              <a:t>blocks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0198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E7AF230-05A0-6E10-131D-37519C683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225" y="1409700"/>
            <a:ext cx="9872871" cy="4038600"/>
          </a:xfrm>
        </p:spPr>
        <p:txBody>
          <a:bodyPr/>
          <a:lstStyle/>
          <a:p>
            <a:r>
              <a:rPr lang="it-IT" dirty="0"/>
              <a:t>Key Idea:</a:t>
            </a:r>
            <a:br>
              <a:rPr lang="it-IT" dirty="0"/>
            </a:br>
            <a:r>
              <a:rPr lang="it-IT" dirty="0" err="1"/>
              <a:t>Parallel</a:t>
            </a:r>
            <a:r>
              <a:rPr lang="it-IT" dirty="0"/>
              <a:t> </a:t>
            </a:r>
            <a:r>
              <a:rPr lang="it-IT" dirty="0" err="1"/>
              <a:t>computation</a:t>
            </a:r>
            <a:r>
              <a:rPr lang="it-IT" dirty="0"/>
              <a:t> with </a:t>
            </a:r>
            <a:r>
              <a:rPr lang="it-IT" dirty="0" err="1"/>
              <a:t>asynchronous</a:t>
            </a:r>
            <a:r>
              <a:rPr lang="it-IT" dirty="0"/>
              <a:t> data transfer</a:t>
            </a: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9A1BBB-931E-EC39-D147-DA66554A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04" y="2371725"/>
            <a:ext cx="4344105" cy="3382252"/>
          </a:xfrm>
          <a:prstGeom prst="rect">
            <a:avLst/>
          </a:prstGeom>
        </p:spPr>
      </p:pic>
      <p:sp>
        <p:nvSpPr>
          <p:cNvPr id="9" name="Segnaposto contenuto 5">
            <a:extLst>
              <a:ext uri="{FF2B5EF4-FFF2-40B4-BE49-F238E27FC236}">
                <a16:creationId xmlns:a16="http://schemas.microsoft.com/office/drawing/2014/main" id="{08C1F6C5-12A3-F47D-8FF0-7C6416E14519}"/>
              </a:ext>
            </a:extLst>
          </p:cNvPr>
          <p:cNvSpPr txBox="1">
            <a:spLocks/>
          </p:cNvSpPr>
          <p:nvPr/>
        </p:nvSpPr>
        <p:spPr>
          <a:xfrm>
            <a:off x="5974660" y="3181351"/>
            <a:ext cx="4921281" cy="10953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The red sub-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convoluted</a:t>
            </a:r>
            <a:r>
              <a:rPr lang="it-IT" dirty="0"/>
              <a:t> by the kernel </a:t>
            </a:r>
            <a:r>
              <a:rPr lang="it-IT" dirty="0" err="1"/>
              <a:t>while</a:t>
            </a:r>
            <a:r>
              <a:rPr lang="it-IT" dirty="0"/>
              <a:t> the light-blue one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transfered</a:t>
            </a:r>
            <a:r>
              <a:rPr lang="it-IT" dirty="0"/>
              <a:t> in </a:t>
            </a:r>
            <a:r>
              <a:rPr lang="it-IT" dirty="0" err="1"/>
              <a:t>Shared</a:t>
            </a:r>
            <a:r>
              <a:rPr lang="it-IT" dirty="0"/>
              <a:t> Memory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2E72107-9BE7-02C8-6DA4-655FB238571B}"/>
                  </a:ext>
                </a:extLst>
              </p14:cNvPr>
              <p14:cNvContentPartPr/>
              <p14:nvPr/>
            </p14:nvContentPartPr>
            <p14:xfrm>
              <a:off x="13004298" y="1745582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2E72107-9BE7-02C8-6DA4-655FB23857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98178" y="1739462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97FDE29B-6981-CEB3-9111-FE010D050EE7}"/>
              </a:ext>
            </a:extLst>
          </p:cNvPr>
          <p:cNvSpPr txBox="1">
            <a:spLocks/>
          </p:cNvSpPr>
          <p:nvPr/>
        </p:nvSpPr>
        <p:spPr>
          <a:xfrm>
            <a:off x="847437" y="403120"/>
            <a:ext cx="10390104" cy="9045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/>
              <a:t>Optimization</a:t>
            </a:r>
            <a:r>
              <a:rPr lang="it-IT" sz="4000" dirty="0"/>
              <a:t> 							2/2</a:t>
            </a:r>
          </a:p>
        </p:txBody>
      </p:sp>
    </p:spTree>
    <p:extLst>
      <p:ext uri="{BB962C8B-B14F-4D97-AF65-F5344CB8AC3E}">
        <p14:creationId xmlns:p14="http://schemas.microsoft.com/office/powerpoint/2010/main" val="3998009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0EA4-3CF2-88FB-A062-AF13843EB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260556"/>
            <a:ext cx="9875520" cy="875071"/>
          </a:xfrm>
        </p:spPr>
        <p:txBody>
          <a:bodyPr/>
          <a:lstStyle/>
          <a:p>
            <a:r>
              <a:rPr lang="it-IT" dirty="0" err="1"/>
              <a:t>Comparison</a:t>
            </a:r>
            <a:endParaRPr lang="it-IT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AD0552B7-EDE9-A34F-9C15-5734127900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4030787"/>
              </p:ext>
            </p:extLst>
          </p:nvPr>
        </p:nvGraphicFramePr>
        <p:xfrm>
          <a:off x="346509" y="1179871"/>
          <a:ext cx="11511194" cy="5417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944592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BA9808F6-1F7B-1A84-EDE9-820A0C13E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89" y="1898415"/>
            <a:ext cx="10859968" cy="1336941"/>
          </a:xfrm>
        </p:spPr>
      </p:pic>
      <p:pic>
        <p:nvPicPr>
          <p:cNvPr id="12" name="Immagine 11" descr="Immagine che contiene schermata, linea, testo, software&#10;&#10;Descrizione generata automaticamente">
            <a:extLst>
              <a:ext uri="{FF2B5EF4-FFF2-40B4-BE49-F238E27FC236}">
                <a16:creationId xmlns:a16="http://schemas.microsoft.com/office/drawing/2014/main" id="{4267E5EF-DEAC-DAC6-3095-0110484BAF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51"/>
          <a:stretch/>
        </p:blipFill>
        <p:spPr>
          <a:xfrm>
            <a:off x="901989" y="3849385"/>
            <a:ext cx="10859969" cy="135636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7AA2E4E-4CBA-3AE7-BB7F-1225179CC434}"/>
              </a:ext>
            </a:extLst>
          </p:cNvPr>
          <p:cNvSpPr txBox="1">
            <a:spLocks/>
          </p:cNvSpPr>
          <p:nvPr/>
        </p:nvSpPr>
        <p:spPr>
          <a:xfrm>
            <a:off x="1006918" y="296559"/>
            <a:ext cx="9875520" cy="820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Nsight</a:t>
            </a: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Compute Analysis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558554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">
            <a:extLst>
              <a:ext uri="{FF2B5EF4-FFF2-40B4-BE49-F238E27FC236}">
                <a16:creationId xmlns:a16="http://schemas.microsoft.com/office/drawing/2014/main" id="{1DE709CC-EE95-B52C-2AE1-831F9E8DEFA5}"/>
              </a:ext>
            </a:extLst>
          </p:cNvPr>
          <p:cNvSpPr txBox="1">
            <a:spLocks/>
          </p:cNvSpPr>
          <p:nvPr/>
        </p:nvSpPr>
        <p:spPr>
          <a:xfrm>
            <a:off x="6795655" y="4875085"/>
            <a:ext cx="1420463" cy="1129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6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913B0CB0-1E40-3199-E4FD-0C1D6F824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05180"/>
              </p:ext>
            </p:extLst>
          </p:nvPr>
        </p:nvGraphicFramePr>
        <p:xfrm>
          <a:off x="2225888" y="3987444"/>
          <a:ext cx="7756312" cy="19180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3288">
                  <a:extLst>
                    <a:ext uri="{9D8B030D-6E8A-4147-A177-3AD203B41FA5}">
                      <a16:colId xmlns:a16="http://schemas.microsoft.com/office/drawing/2014/main" val="172906503"/>
                    </a:ext>
                  </a:extLst>
                </a:gridCol>
                <a:gridCol w="1548256">
                  <a:extLst>
                    <a:ext uri="{9D8B030D-6E8A-4147-A177-3AD203B41FA5}">
                      <a16:colId xmlns:a16="http://schemas.microsoft.com/office/drawing/2014/main" val="3331582796"/>
                    </a:ext>
                  </a:extLst>
                </a:gridCol>
                <a:gridCol w="1548256">
                  <a:extLst>
                    <a:ext uri="{9D8B030D-6E8A-4147-A177-3AD203B41FA5}">
                      <a16:colId xmlns:a16="http://schemas.microsoft.com/office/drawing/2014/main" val="1109336372"/>
                    </a:ext>
                  </a:extLst>
                </a:gridCol>
                <a:gridCol w="1548256">
                  <a:extLst>
                    <a:ext uri="{9D8B030D-6E8A-4147-A177-3AD203B41FA5}">
                      <a16:colId xmlns:a16="http://schemas.microsoft.com/office/drawing/2014/main" val="1814638766"/>
                    </a:ext>
                  </a:extLst>
                </a:gridCol>
                <a:gridCol w="1548256">
                  <a:extLst>
                    <a:ext uri="{9D8B030D-6E8A-4147-A177-3AD203B41FA5}">
                      <a16:colId xmlns:a16="http://schemas.microsoft.com/office/drawing/2014/main" val="3002901643"/>
                    </a:ext>
                  </a:extLst>
                </a:gridCol>
              </a:tblGrid>
              <a:tr h="639352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 dirty="0">
                          <a:effectLst/>
                        </a:rPr>
                        <a:t>Common Image </a:t>
                      </a:r>
                      <a:r>
                        <a:rPr lang="it-IT" sz="1800" u="none" strike="noStrike" dirty="0" err="1">
                          <a:effectLst/>
                        </a:rPr>
                        <a:t>Resolution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500761"/>
                  </a:ext>
                </a:extLst>
              </a:tr>
              <a:tr h="639352">
                <a:tc>
                  <a:txBody>
                    <a:bodyPr/>
                    <a:lstStyle/>
                    <a:p>
                      <a:pPr algn="ctr" fontAlgn="ctr"/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>
                          <a:effectLst/>
                        </a:rPr>
                        <a:t>SD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>
                          <a:effectLst/>
                        </a:rPr>
                        <a:t>2K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>
                          <a:effectLst/>
                        </a:rPr>
                        <a:t>4K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>
                          <a:effectLst/>
                        </a:rPr>
                        <a:t>8K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13608340"/>
                  </a:ext>
                </a:extLst>
              </a:tr>
              <a:tr h="63935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 err="1">
                          <a:effectLst/>
                        </a:rPr>
                        <a:t>Resolution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>
                          <a:effectLst/>
                        </a:rPr>
                        <a:t>720x576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>
                          <a:effectLst/>
                        </a:rPr>
                        <a:t>2048x1080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>
                          <a:effectLst/>
                        </a:rPr>
                        <a:t>4096x2160</a:t>
                      </a:r>
                      <a:endParaRPr lang="it-IT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800" u="none" strike="noStrike" dirty="0">
                          <a:effectLst/>
                        </a:rPr>
                        <a:t>7680x4320</a:t>
                      </a:r>
                      <a:endParaRPr lang="it-IT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8840215"/>
                  </a:ext>
                </a:extLst>
              </a:tr>
            </a:tbl>
          </a:graphicData>
        </a:graphic>
      </p:graphicFrame>
      <p:pic>
        <p:nvPicPr>
          <p:cNvPr id="22" name="Immagine 21">
            <a:extLst>
              <a:ext uri="{FF2B5EF4-FFF2-40B4-BE49-F238E27FC236}">
                <a16:creationId xmlns:a16="http://schemas.microsoft.com/office/drawing/2014/main" id="{9AC4EA50-DA15-B586-96B9-4DBB88408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888" y="1427868"/>
            <a:ext cx="3499485" cy="210683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6A7F12C-18BA-83CC-650D-F2CA454FFF38}"/>
              </a:ext>
            </a:extLst>
          </p:cNvPr>
          <p:cNvSpPr txBox="1"/>
          <p:nvPr/>
        </p:nvSpPr>
        <p:spPr>
          <a:xfrm>
            <a:off x="6213054" y="2158629"/>
            <a:ext cx="3769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Segoe UI" panose="020B0502040204020203" pitchFamily="34" charset="0"/>
              </a:rPr>
              <a:t>The convolution consists of sliding a filter (also called kernel) across an input image</a:t>
            </a:r>
            <a:endParaRPr lang="en-US" sz="200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F4121D1-DD12-2AA1-F933-78DE1E7BA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478859"/>
            <a:ext cx="9875520" cy="818268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 of Convolutional Algorithm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366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0EA8-C470-41C8-C9F7-5646AD48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800100"/>
          </a:xfrm>
        </p:spPr>
        <p:txBody>
          <a:bodyPr/>
          <a:lstStyle/>
          <a:p>
            <a:r>
              <a:rPr lang="it-IT" dirty="0" err="1"/>
              <a:t>Workload</a:t>
            </a:r>
            <a:r>
              <a:rPr lang="it-IT" dirty="0"/>
              <a:t> Analysis</a:t>
            </a:r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BDB902AC-CA96-056C-68E0-4B73D50E56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653802"/>
              </p:ext>
            </p:extLst>
          </p:nvPr>
        </p:nvGraphicFramePr>
        <p:xfrm>
          <a:off x="314632" y="1202531"/>
          <a:ext cx="11562736" cy="5367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93945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C0EA8-C470-41C8-C9F7-5646AD48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064" y="609600"/>
            <a:ext cx="6993914" cy="1356360"/>
          </a:xfrm>
        </p:spPr>
        <p:txBody>
          <a:bodyPr>
            <a:normAutofit/>
          </a:bodyPr>
          <a:lstStyle/>
          <a:p>
            <a:r>
              <a:rPr lang="it-IT" dirty="0" err="1"/>
              <a:t>Conclusion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401F9-522C-CEBC-1B2D-D0E187521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064" y="2057400"/>
            <a:ext cx="6993914" cy="3685095"/>
          </a:xfrm>
        </p:spPr>
        <p:txBody>
          <a:bodyPr>
            <a:noAutofit/>
          </a:bodyPr>
          <a:lstStyle/>
          <a:p>
            <a:r>
              <a:rPr lang="it-IT" dirty="0"/>
              <a:t>Target </a:t>
            </a:r>
            <a:r>
              <a:rPr lang="it-IT" dirty="0" err="1"/>
              <a:t>achieved</a:t>
            </a:r>
            <a:r>
              <a:rPr lang="it-IT" dirty="0"/>
              <a:t>: 0.627ms</a:t>
            </a:r>
          </a:p>
          <a:p>
            <a:r>
              <a:rPr lang="en-US" dirty="0"/>
              <a:t>The best performance is not necessarily achieved by selecting the configuration with the maximum number of threads</a:t>
            </a:r>
          </a:p>
          <a:p>
            <a:r>
              <a:rPr lang="en-US" dirty="0"/>
              <a:t>The configuration with 256 threads provides the best performance</a:t>
            </a:r>
          </a:p>
          <a:p>
            <a:r>
              <a:rPr lang="en-US" dirty="0"/>
              <a:t>For our algorithm, the GPU architecture is excellently exploited due to its high level of parallelism</a:t>
            </a:r>
            <a:endParaRPr lang="it-I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D080AEF-020C-0036-0542-B1D6BA224203}"/>
                  </a:ext>
                </a:extLst>
              </p14:cNvPr>
              <p14:cNvContentPartPr/>
              <p14:nvPr/>
            </p14:nvContentPartPr>
            <p14:xfrm>
              <a:off x="3875181" y="874593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D080AEF-020C-0036-0542-B1D6BA2242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69061" y="8739814"/>
                <a:ext cx="12600" cy="126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Grafico 5">
            <a:extLst>
              <a:ext uri="{FF2B5EF4-FFF2-40B4-BE49-F238E27FC236}">
                <a16:creationId xmlns:a16="http://schemas.microsoft.com/office/drawing/2014/main" id="{68875118-511E-B6B8-973E-3B013134D42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736801"/>
              </p:ext>
            </p:extLst>
          </p:nvPr>
        </p:nvGraphicFramePr>
        <p:xfrm>
          <a:off x="8185610" y="857675"/>
          <a:ext cx="3135414" cy="51406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13156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ECD913-C2EC-69A7-F32D-1D74F61A9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588" y="3732668"/>
            <a:ext cx="11733287" cy="1715632"/>
          </a:xfrm>
        </p:spPr>
        <p:txBody>
          <a:bodyPr>
            <a:no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THANKS FOR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YOUR ATTENCTION</a:t>
            </a:r>
            <a:endParaRPr lang="en-US" sz="4800" b="1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6D8F731-4D81-986C-C780-8AA2B03E7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315" y="386105"/>
            <a:ext cx="3161831" cy="32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055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DCE837-CF60-198E-0D4D-74558F1E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899" y="214300"/>
            <a:ext cx="10772775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the </a:t>
            </a:r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works? (1/3)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4E82B42B-696B-4AD0-285D-943DED777989}"/>
              </a:ext>
            </a:extLst>
          </p:cNvPr>
          <p:cNvGrpSpPr/>
          <p:nvPr/>
        </p:nvGrpSpPr>
        <p:grpSpPr>
          <a:xfrm>
            <a:off x="1451994" y="1311263"/>
            <a:ext cx="9206485" cy="4575187"/>
            <a:chOff x="1451994" y="1311263"/>
            <a:chExt cx="9206485" cy="457518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54397F77-DEC6-28BE-24D1-37547E6E78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1994" y="1885701"/>
              <a:ext cx="9146098" cy="4000749"/>
            </a:xfrm>
            <a:prstGeom prst="rect">
              <a:avLst/>
            </a:prstGeom>
          </p:spPr>
        </p:pic>
        <p:sp>
          <p:nvSpPr>
            <p:cNvPr id="14" name="Segnaposto contenuto 2">
              <a:extLst>
                <a:ext uri="{FF2B5EF4-FFF2-40B4-BE49-F238E27FC236}">
                  <a16:creationId xmlns:a16="http://schemas.microsoft.com/office/drawing/2014/main" id="{26F47BCE-A27C-E72E-7C93-CCA95F240D94}"/>
                </a:ext>
              </a:extLst>
            </p:cNvPr>
            <p:cNvSpPr txBox="1">
              <a:spLocks/>
            </p:cNvSpPr>
            <p:nvPr/>
          </p:nvSpPr>
          <p:spPr>
            <a:xfrm>
              <a:off x="1990724" y="1311263"/>
              <a:ext cx="1790701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Font typeface="Corbel" pitchFamily="34" charset="0"/>
                <a:buNone/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Input matrix</a:t>
              </a:r>
            </a:p>
          </p:txBody>
        </p:sp>
        <p:sp>
          <p:nvSpPr>
            <p:cNvPr id="15" name="Segnaposto contenuto 2">
              <a:extLst>
                <a:ext uri="{FF2B5EF4-FFF2-40B4-BE49-F238E27FC236}">
                  <a16:creationId xmlns:a16="http://schemas.microsoft.com/office/drawing/2014/main" id="{D3541222-6867-813E-9F9F-A97BF0E7D282}"/>
                </a:ext>
              </a:extLst>
            </p:cNvPr>
            <p:cNvSpPr txBox="1">
              <a:spLocks/>
            </p:cNvSpPr>
            <p:nvPr/>
          </p:nvSpPr>
          <p:spPr>
            <a:xfrm>
              <a:off x="5953124" y="1774801"/>
              <a:ext cx="1190626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Font typeface="Corbel" pitchFamily="34" charset="0"/>
                <a:buNone/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Kernel</a:t>
              </a:r>
            </a:p>
          </p:txBody>
        </p:sp>
        <p:sp>
          <p:nvSpPr>
            <p:cNvPr id="16" name="Segnaposto contenuto 2">
              <a:extLst>
                <a:ext uri="{FF2B5EF4-FFF2-40B4-BE49-F238E27FC236}">
                  <a16:creationId xmlns:a16="http://schemas.microsoft.com/office/drawing/2014/main" id="{39CF302D-663A-35D0-468A-8BE397BA7049}"/>
                </a:ext>
              </a:extLst>
            </p:cNvPr>
            <p:cNvSpPr txBox="1">
              <a:spLocks/>
            </p:cNvSpPr>
            <p:nvPr/>
          </p:nvSpPr>
          <p:spPr>
            <a:xfrm>
              <a:off x="8410577" y="1768463"/>
              <a:ext cx="2247902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Font typeface="Corbel" pitchFamily="34" charset="0"/>
                <a:buNone/>
              </a:pPr>
              <a:r>
                <a:rPr lang="en-US" sz="24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Output matrix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0014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DCE837-CF60-198E-0D4D-74558F1E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14300"/>
            <a:ext cx="10715625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the </a:t>
            </a:r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works? (2/3)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AA82DE-E512-B990-1674-A1D44184B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836" y="1895739"/>
            <a:ext cx="9050275" cy="384934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79CE0415-E05B-5D20-526C-0EB9382254C8}"/>
              </a:ext>
            </a:extLst>
          </p:cNvPr>
          <p:cNvSpPr txBox="1">
            <a:spLocks/>
          </p:cNvSpPr>
          <p:nvPr/>
        </p:nvSpPr>
        <p:spPr>
          <a:xfrm>
            <a:off x="1990724" y="1311263"/>
            <a:ext cx="1790701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matrix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B0BD103-746A-215A-9DF2-85A5A0CE95F8}"/>
              </a:ext>
            </a:extLst>
          </p:cNvPr>
          <p:cNvSpPr txBox="1">
            <a:spLocks/>
          </p:cNvSpPr>
          <p:nvPr/>
        </p:nvSpPr>
        <p:spPr>
          <a:xfrm>
            <a:off x="5953124" y="1774801"/>
            <a:ext cx="1190626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Kernel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614C77F-52F8-B54B-CD3A-BCC7C20F19CF}"/>
              </a:ext>
            </a:extLst>
          </p:cNvPr>
          <p:cNvSpPr txBox="1">
            <a:spLocks/>
          </p:cNvSpPr>
          <p:nvPr/>
        </p:nvSpPr>
        <p:spPr>
          <a:xfrm>
            <a:off x="8410577" y="1768463"/>
            <a:ext cx="2247902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matrix</a:t>
            </a:r>
          </a:p>
        </p:txBody>
      </p:sp>
    </p:spTree>
    <p:extLst>
      <p:ext uri="{BB962C8B-B14F-4D97-AF65-F5344CB8AC3E}">
        <p14:creationId xmlns:p14="http://schemas.microsoft.com/office/powerpoint/2010/main" val="189428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DCE837-CF60-198E-0D4D-74558F1E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214300"/>
            <a:ext cx="109347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the </a:t>
            </a:r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works? (3/3)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6F5F695-A911-5A9E-545F-C2B24EF3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68090"/>
            <a:ext cx="9086850" cy="3246835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491D3AE2-C1F7-1573-AEB1-F280E8C0C581}"/>
              </a:ext>
            </a:extLst>
          </p:cNvPr>
          <p:cNvSpPr txBox="1">
            <a:spLocks/>
          </p:cNvSpPr>
          <p:nvPr/>
        </p:nvSpPr>
        <p:spPr>
          <a:xfrm>
            <a:off x="1990724" y="1311263"/>
            <a:ext cx="1790701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 matrix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D2A10EB-ABCE-65B7-509F-0A22CDB748E2}"/>
              </a:ext>
            </a:extLst>
          </p:cNvPr>
          <p:cNvSpPr txBox="1">
            <a:spLocks/>
          </p:cNvSpPr>
          <p:nvPr/>
        </p:nvSpPr>
        <p:spPr>
          <a:xfrm>
            <a:off x="5953124" y="1774801"/>
            <a:ext cx="1190626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Kernel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A28C1C2B-248B-3B28-4522-EAF744653CDD}"/>
              </a:ext>
            </a:extLst>
          </p:cNvPr>
          <p:cNvSpPr txBox="1">
            <a:spLocks/>
          </p:cNvSpPr>
          <p:nvPr/>
        </p:nvSpPr>
        <p:spPr>
          <a:xfrm>
            <a:off x="8410577" y="1768463"/>
            <a:ext cx="2247902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sz="240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 matrix</a:t>
            </a:r>
          </a:p>
        </p:txBody>
      </p:sp>
    </p:spTree>
    <p:extLst>
      <p:ext uri="{BB962C8B-B14F-4D97-AF65-F5344CB8AC3E}">
        <p14:creationId xmlns:p14="http://schemas.microsoft.com/office/powerpoint/2010/main" val="3355271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DCE837-CF60-198E-0D4D-74558F1ED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300"/>
            <a:ext cx="10515600" cy="995375"/>
          </a:xfrm>
        </p:spPr>
        <p:txBody>
          <a:bodyPr/>
          <a:lstStyle/>
          <a:p>
            <a:pPr algn="ctr"/>
            <a:r>
              <a:rPr lang="it-IT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</a:t>
            </a:r>
            <a:r>
              <a:rPr lang="it-IT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</a:t>
            </a:r>
            <a:r>
              <a:rPr lang="it-IT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cifics</a:t>
            </a:r>
            <a:endParaRPr lang="en-US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EDE263-5D8C-E91C-1A23-CDB2DEFE7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202" y="1425828"/>
            <a:ext cx="4258624" cy="4965447"/>
          </a:xfrm>
        </p:spPr>
        <p:txBody>
          <a:bodyPr>
            <a:noAutofit/>
          </a:bodyPr>
          <a:lstStyle/>
          <a:p>
            <a:pPr marL="45720" indent="0" rtl="0">
              <a:buNone/>
            </a:pPr>
            <a:r>
              <a:rPr lang="en-US" sz="3000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INTEL® Core ™ i5 10210U</a:t>
            </a:r>
          </a:p>
          <a:p>
            <a:pPr marL="45720" indent="0" rtl="0">
              <a:buNone/>
            </a:pPr>
            <a:endParaRPr lang="en-US" sz="30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" indent="0" rtl="0">
              <a:buNone/>
            </a:pP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Platform :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Laptop</a:t>
            </a:r>
          </a:p>
          <a:p>
            <a:pPr marL="45720" indent="0" rtl="0">
              <a:buNone/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" indent="0" rtl="0">
              <a:buNone/>
            </a:pPr>
            <a:r>
              <a:rPr lang="en-US" b="1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Cores :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  <a:p>
            <a:pPr marL="45720" indent="0" rtl="0">
              <a:buNone/>
            </a:pPr>
            <a:endParaRPr lang="en-US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" indent="0" rtl="0">
              <a:buNone/>
            </a:pP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 Clock Frequency :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1,6 GHz</a:t>
            </a:r>
            <a:endParaRPr lang="en-US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Intel Core i510210U Processor 6M Cache up to 4.20 GHz ...">
            <a:extLst>
              <a:ext uri="{FF2B5EF4-FFF2-40B4-BE49-F238E27FC236}">
                <a16:creationId xmlns:a16="http://schemas.microsoft.com/office/drawing/2014/main" id="{AD7F8279-AF92-9B4F-9769-12881C78C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296" y="1422906"/>
            <a:ext cx="2116648" cy="211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F4DC3E78-5497-3F09-040C-E507FA0A85F5}"/>
              </a:ext>
            </a:extLst>
          </p:cNvPr>
          <p:cNvSpPr txBox="1">
            <a:spLocks/>
          </p:cNvSpPr>
          <p:nvPr/>
        </p:nvSpPr>
        <p:spPr>
          <a:xfrm>
            <a:off x="4791074" y="1422906"/>
            <a:ext cx="4258624" cy="4965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endParaRPr lang="en-US" sz="30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" indent="0">
              <a:buFont typeface="Corbel" pitchFamily="34" charset="0"/>
              <a:buNone/>
            </a:pPr>
            <a:endParaRPr lang="en-US" sz="3000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" indent="0">
              <a:buFont typeface="Corbel" pitchFamily="34" charset="0"/>
              <a:buNone/>
            </a:pP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Architecture Family: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Comet Lake</a:t>
            </a:r>
          </a:p>
          <a:p>
            <a:pPr marL="45720" indent="0">
              <a:buFont typeface="Corbel" pitchFamily="34" charset="0"/>
              <a:buNone/>
            </a:pPr>
            <a:endParaRPr lang="en-US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" indent="0">
              <a:buFont typeface="Corbel" pitchFamily="34" charset="0"/>
              <a:buNone/>
            </a:pP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Hardware Threads: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r>
          </a:p>
          <a:p>
            <a:pPr marL="45720" indent="0">
              <a:buFont typeface="Corbel" pitchFamily="34" charset="0"/>
              <a:buNone/>
            </a:pPr>
            <a:endParaRPr lang="en-US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" indent="0">
              <a:buFont typeface="Corbel" pitchFamily="34" charset="0"/>
              <a:buNone/>
            </a:pP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 Clock Frequency :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4,2 GHz</a:t>
            </a:r>
            <a:endParaRPr lang="en-US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AF6C41A7-1264-4D23-A21A-38AC34B3DA0A}"/>
              </a:ext>
            </a:extLst>
          </p:cNvPr>
          <p:cNvSpPr txBox="1">
            <a:spLocks/>
          </p:cNvSpPr>
          <p:nvPr/>
        </p:nvSpPr>
        <p:spPr>
          <a:xfrm>
            <a:off x="437202" y="5498847"/>
            <a:ext cx="2561277" cy="412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L1 Cache: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256KB</a:t>
            </a:r>
            <a:endParaRPr lang="en-US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74251F2F-E327-DA9A-AB5C-3158E69C9B9F}"/>
              </a:ext>
            </a:extLst>
          </p:cNvPr>
          <p:cNvSpPr txBox="1">
            <a:spLocks/>
          </p:cNvSpPr>
          <p:nvPr/>
        </p:nvSpPr>
        <p:spPr>
          <a:xfrm>
            <a:off x="4824886" y="5498846"/>
            <a:ext cx="2561277" cy="412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 Cache: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1MB</a:t>
            </a:r>
            <a:endParaRPr lang="en-US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CF604D9F-498D-9864-B6CB-F6557DB8B80D}"/>
              </a:ext>
            </a:extLst>
          </p:cNvPr>
          <p:cNvSpPr txBox="1">
            <a:spLocks/>
          </p:cNvSpPr>
          <p:nvPr/>
        </p:nvSpPr>
        <p:spPr>
          <a:xfrm>
            <a:off x="9073985" y="5452094"/>
            <a:ext cx="2561277" cy="4124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en-US" b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L3 Cache: 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8MB</a:t>
            </a:r>
            <a:endParaRPr lang="en-US" b="1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96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A15F6-564F-72DA-5DFB-46E371132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37" y="248346"/>
            <a:ext cx="9875520" cy="1037529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Parallelize</a:t>
            </a:r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dirty="0" err="1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lang="it-IT" dirty="0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 The Idea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8E8794A8-00B7-6CBD-7521-38AA70BF5D81}"/>
              </a:ext>
            </a:extLst>
          </p:cNvPr>
          <p:cNvSpPr txBox="1">
            <a:spLocks/>
          </p:cNvSpPr>
          <p:nvPr/>
        </p:nvSpPr>
        <p:spPr>
          <a:xfrm>
            <a:off x="348612" y="2097205"/>
            <a:ext cx="701039" cy="8745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endParaRPr lang="en-US" sz="240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F9B42E6-2299-DCEA-0D1B-84C8585C8D2F}"/>
              </a:ext>
            </a:extLst>
          </p:cNvPr>
          <p:cNvGrpSpPr/>
          <p:nvPr/>
        </p:nvGrpSpPr>
        <p:grpSpPr>
          <a:xfrm>
            <a:off x="160016" y="996705"/>
            <a:ext cx="11593834" cy="1816099"/>
            <a:chOff x="160016" y="996705"/>
            <a:chExt cx="11593834" cy="1816099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3A229D0-2A71-9327-D449-49F396BD9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1074" y="996705"/>
              <a:ext cx="10772776" cy="1816099"/>
            </a:xfrm>
            <a:prstGeom prst="rect">
              <a:avLst/>
            </a:prstGeom>
          </p:spPr>
        </p:pic>
        <p:sp>
          <p:nvSpPr>
            <p:cNvPr id="3" name="Segnaposto contenuto 2">
              <a:extLst>
                <a:ext uri="{FF2B5EF4-FFF2-40B4-BE49-F238E27FC236}">
                  <a16:creationId xmlns:a16="http://schemas.microsoft.com/office/drawing/2014/main" id="{EBBD779C-2994-1D4F-E926-21EE901BFCD5}"/>
                </a:ext>
              </a:extLst>
            </p:cNvPr>
            <p:cNvSpPr txBox="1">
              <a:spLocks/>
            </p:cNvSpPr>
            <p:nvPr/>
          </p:nvSpPr>
          <p:spPr>
            <a:xfrm>
              <a:off x="160016" y="1349129"/>
              <a:ext cx="575312" cy="387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Font typeface="Corbel" pitchFamily="34" charset="0"/>
                <a:buNone/>
              </a:pPr>
              <a:r>
                <a:rPr lang="en-US" sz="24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T1</a:t>
              </a:r>
            </a:p>
          </p:txBody>
        </p:sp>
        <p:sp>
          <p:nvSpPr>
            <p:cNvPr id="7" name="Parentesi graffa aperta 6">
              <a:extLst>
                <a:ext uri="{FF2B5EF4-FFF2-40B4-BE49-F238E27FC236}">
                  <a16:creationId xmlns:a16="http://schemas.microsoft.com/office/drawing/2014/main" id="{1A799098-79F6-2B6B-E195-D1635282C97B}"/>
                </a:ext>
              </a:extLst>
            </p:cNvPr>
            <p:cNvSpPr/>
            <p:nvPr/>
          </p:nvSpPr>
          <p:spPr>
            <a:xfrm>
              <a:off x="712472" y="1089755"/>
              <a:ext cx="325751" cy="914400"/>
            </a:xfrm>
            <a:prstGeom prst="leftBrac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849B7264-CE58-B0B5-9D4F-43374FCEBF4D}"/>
              </a:ext>
            </a:extLst>
          </p:cNvPr>
          <p:cNvGrpSpPr/>
          <p:nvPr/>
        </p:nvGrpSpPr>
        <p:grpSpPr>
          <a:xfrm>
            <a:off x="121915" y="2822329"/>
            <a:ext cx="11559542" cy="1875740"/>
            <a:chOff x="121915" y="2822329"/>
            <a:chExt cx="11559542" cy="187574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F1EF647-D146-ED45-1D1C-93B64D853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1074" y="2822329"/>
              <a:ext cx="10700383" cy="1875740"/>
            </a:xfrm>
            <a:prstGeom prst="rect">
              <a:avLst/>
            </a:prstGeom>
          </p:spPr>
        </p:pic>
        <p:sp>
          <p:nvSpPr>
            <p:cNvPr id="4" name="Segnaposto contenuto 2">
              <a:extLst>
                <a:ext uri="{FF2B5EF4-FFF2-40B4-BE49-F238E27FC236}">
                  <a16:creationId xmlns:a16="http://schemas.microsoft.com/office/drawing/2014/main" id="{FB7D8307-098E-8DDB-81A1-1C0215E4133A}"/>
                </a:ext>
              </a:extLst>
            </p:cNvPr>
            <p:cNvSpPr txBox="1">
              <a:spLocks/>
            </p:cNvSpPr>
            <p:nvPr/>
          </p:nvSpPr>
          <p:spPr>
            <a:xfrm>
              <a:off x="121915" y="3555060"/>
              <a:ext cx="575312" cy="387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Font typeface="Corbel" pitchFamily="34" charset="0"/>
                <a:buNone/>
              </a:pPr>
              <a:r>
                <a:rPr lang="en-US" sz="24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T2</a:t>
              </a:r>
            </a:p>
          </p:txBody>
        </p:sp>
        <p:sp>
          <p:nvSpPr>
            <p:cNvPr id="8" name="Parentesi graffa aperta 7">
              <a:extLst>
                <a:ext uri="{FF2B5EF4-FFF2-40B4-BE49-F238E27FC236}">
                  <a16:creationId xmlns:a16="http://schemas.microsoft.com/office/drawing/2014/main" id="{69567438-DBC6-2F85-D14E-15F4605D029E}"/>
                </a:ext>
              </a:extLst>
            </p:cNvPr>
            <p:cNvSpPr/>
            <p:nvPr/>
          </p:nvSpPr>
          <p:spPr>
            <a:xfrm>
              <a:off x="655323" y="3302999"/>
              <a:ext cx="325751" cy="914400"/>
            </a:xfrm>
            <a:prstGeom prst="leftBrac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17AC5728-D0EB-9A39-8CCA-D8358B26BC06}"/>
              </a:ext>
            </a:extLst>
          </p:cNvPr>
          <p:cNvGrpSpPr/>
          <p:nvPr/>
        </p:nvGrpSpPr>
        <p:grpSpPr>
          <a:xfrm>
            <a:off x="169531" y="4771258"/>
            <a:ext cx="11424296" cy="1781942"/>
            <a:chOff x="169531" y="4771258"/>
            <a:chExt cx="11424296" cy="1781942"/>
          </a:xfrm>
        </p:grpSpPr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9FBD981B-0E67-644C-E73E-9BEC2A1C5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9652" y="4771258"/>
              <a:ext cx="10544175" cy="1781942"/>
            </a:xfrm>
            <a:prstGeom prst="rect">
              <a:avLst/>
            </a:prstGeom>
          </p:spPr>
        </p:pic>
        <p:sp>
          <p:nvSpPr>
            <p:cNvPr id="5" name="Segnaposto contenuto 2">
              <a:extLst>
                <a:ext uri="{FF2B5EF4-FFF2-40B4-BE49-F238E27FC236}">
                  <a16:creationId xmlns:a16="http://schemas.microsoft.com/office/drawing/2014/main" id="{D4EC5427-D989-D5CA-0B34-F9933B52E9B0}"/>
                </a:ext>
              </a:extLst>
            </p:cNvPr>
            <p:cNvSpPr txBox="1">
              <a:spLocks/>
            </p:cNvSpPr>
            <p:nvPr/>
          </p:nvSpPr>
          <p:spPr>
            <a:xfrm>
              <a:off x="169531" y="5772624"/>
              <a:ext cx="575312" cy="3873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182880" algn="l" defTabSz="914400" rtl="0" eaLnBrk="1" latinLnBrk="0" hangingPunct="1">
                <a:lnSpc>
                  <a:spcPct val="90000"/>
                </a:lnSpc>
                <a:spcBef>
                  <a:spcPts val="1400"/>
                </a:spcBef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20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8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SzPct val="80000"/>
                <a:buFont typeface="Corbel" pitchFamily="34" charset="0"/>
                <a:buChar char="•"/>
                <a:defRPr sz="16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" indent="0">
                <a:buFont typeface="Corbel" pitchFamily="34" charset="0"/>
                <a:buNone/>
              </a:pPr>
              <a:r>
                <a:rPr lang="en-US" sz="240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T3</a:t>
              </a:r>
            </a:p>
          </p:txBody>
        </p:sp>
        <p:sp>
          <p:nvSpPr>
            <p:cNvPr id="9" name="Parentesi graffa aperta 8">
              <a:extLst>
                <a:ext uri="{FF2B5EF4-FFF2-40B4-BE49-F238E27FC236}">
                  <a16:creationId xmlns:a16="http://schemas.microsoft.com/office/drawing/2014/main" id="{69EFBA12-E26E-3718-1FC9-EEF053BBD628}"/>
                </a:ext>
              </a:extLst>
            </p:cNvPr>
            <p:cNvSpPr/>
            <p:nvPr/>
          </p:nvSpPr>
          <p:spPr>
            <a:xfrm>
              <a:off x="697227" y="5536495"/>
              <a:ext cx="325751" cy="914400"/>
            </a:xfrm>
            <a:prstGeom prst="leftBrac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1170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8A15F6-564F-72DA-5DFB-46E371132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37" y="248346"/>
            <a:ext cx="9875520" cy="1356360"/>
          </a:xfrm>
        </p:spPr>
        <p:txBody>
          <a:bodyPr/>
          <a:lstStyle/>
          <a:p>
            <a:pPr algn="ctr"/>
            <a:r>
              <a:rPr lang="it-IT">
                <a:solidFill>
                  <a:schemeClr val="accent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Performance Analysis</a:t>
            </a:r>
            <a:endParaRPr lang="en-US">
              <a:solidFill>
                <a:schemeClr val="accent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377190E-8FEC-D6B4-57A9-14ECDF278650}"/>
                  </a:ext>
                </a:extLst>
              </p14:cNvPr>
              <p14:cNvContentPartPr/>
              <p14:nvPr/>
            </p14:nvContentPartPr>
            <p14:xfrm>
              <a:off x="13316890" y="118608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377190E-8FEC-D6B4-57A9-14ECDF27865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10770" y="1179965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olo 1">
            <a:extLst>
              <a:ext uri="{FF2B5EF4-FFF2-40B4-BE49-F238E27FC236}">
                <a16:creationId xmlns:a16="http://schemas.microsoft.com/office/drawing/2014/main" id="{9A51904B-034E-F6AB-B555-6D1CED07F3C2}"/>
              </a:ext>
            </a:extLst>
          </p:cNvPr>
          <p:cNvSpPr txBox="1">
            <a:spLocks/>
          </p:cNvSpPr>
          <p:nvPr/>
        </p:nvSpPr>
        <p:spPr>
          <a:xfrm>
            <a:off x="808614" y="3429000"/>
            <a:ext cx="4803292" cy="678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CBD3C8FF-FBB7-9B6B-7A02-1D203A48CAF3}"/>
              </a:ext>
            </a:extLst>
          </p:cNvPr>
          <p:cNvSpPr txBox="1">
            <a:spLocks/>
          </p:cNvSpPr>
          <p:nvPr/>
        </p:nvSpPr>
        <p:spPr>
          <a:xfrm>
            <a:off x="719804" y="5480102"/>
            <a:ext cx="1420463" cy="1129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SD: 720x576</a:t>
            </a:r>
          </a:p>
          <a:p>
            <a:r>
              <a:rPr lang="it-IT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2K: 2048x1080</a:t>
            </a:r>
          </a:p>
          <a:p>
            <a:r>
              <a:rPr lang="it-IT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4K: 4096x2160</a:t>
            </a:r>
          </a:p>
          <a:p>
            <a:r>
              <a:rPr lang="it-IT" sz="16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8K: 7680x4320</a:t>
            </a:r>
            <a:endParaRPr lang="en-US" sz="16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D2CBBE8-0E2B-A353-8EB3-61F740EFC4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310114"/>
              </p:ext>
            </p:extLst>
          </p:nvPr>
        </p:nvGraphicFramePr>
        <p:xfrm>
          <a:off x="481623" y="1186085"/>
          <a:ext cx="11260838" cy="5092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72298112"/>
      </p:ext>
    </p:extLst>
  </p:cSld>
  <p:clrMapOvr>
    <a:masterClrMapping/>
  </p:clrMapOvr>
</p:sld>
</file>

<file path=ppt/theme/theme1.xml><?xml version="1.0" encoding="utf-8"?>
<a:theme xmlns:a="http://schemas.openxmlformats.org/drawingml/2006/main" name="Base">
  <a:themeElements>
    <a:clrScheme name="Base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8c82b36-1234-4978-8943-38114d7af1f3">
      <Terms xmlns="http://schemas.microsoft.com/office/infopath/2007/PartnerControls"/>
    </lcf76f155ced4ddcb4097134ff3c332f>
    <TaxCatchAll xmlns="975fcd89-a2f1-4e36-9d0c-e63fcd57a9f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4154AC8D1B7F42B809EA46F2FEF785" ma:contentTypeVersion="12" ma:contentTypeDescription="Create a new document." ma:contentTypeScope="" ma:versionID="3a178dfad29ebcb6d70ff08b04ccc518">
  <xsd:schema xmlns:xsd="http://www.w3.org/2001/XMLSchema" xmlns:xs="http://www.w3.org/2001/XMLSchema" xmlns:p="http://schemas.microsoft.com/office/2006/metadata/properties" xmlns:ns2="c8c82b36-1234-4978-8943-38114d7af1f3" xmlns:ns3="975fcd89-a2f1-4e36-9d0c-e63fcd57a9fa" targetNamespace="http://schemas.microsoft.com/office/2006/metadata/properties" ma:root="true" ma:fieldsID="89ddb60f02cc553189adf87ac86ea6b7" ns2:_="" ns3:_="">
    <xsd:import namespace="c8c82b36-1234-4978-8943-38114d7af1f3"/>
    <xsd:import namespace="975fcd89-a2f1-4e36-9d0c-e63fcd57a9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82b36-1234-4978-8943-38114d7af1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916a575-a2c4-47fb-bb3c-b06084ed581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5fcd89-a2f1-4e36-9d0c-e63fcd57a9f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e0bba0b0-d56f-4d45-b4ed-af764776c198}" ma:internalName="TaxCatchAll" ma:showField="CatchAllData" ma:web="975fcd89-a2f1-4e36-9d0c-e63fcd57a9f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098B2D-2B81-4A02-91D2-723F9ABFE9F3}">
  <ds:schemaRefs>
    <ds:schemaRef ds:uri="c8c82b36-1234-4978-8943-38114d7af1f3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975fcd89-a2f1-4e36-9d0c-e63fcd57a9fa"/>
  </ds:schemaRefs>
</ds:datastoreItem>
</file>

<file path=customXml/itemProps2.xml><?xml version="1.0" encoding="utf-8"?>
<ds:datastoreItem xmlns:ds="http://schemas.openxmlformats.org/officeDocument/2006/customXml" ds:itemID="{8707982B-21E6-423D-9250-02F2BAFA48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B36503-B54B-4EE2-A995-819E8EB4BF31}">
  <ds:schemaRefs>
    <ds:schemaRef ds:uri="975fcd89-a2f1-4e36-9d0c-e63fcd57a9fa"/>
    <ds:schemaRef ds:uri="c8c82b36-1234-4978-8943-38114d7af1f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40</TotalTime>
  <Words>924</Words>
  <Application>Microsoft Office PowerPoint</Application>
  <PresentationFormat>Widescreen</PresentationFormat>
  <Paragraphs>237</Paragraphs>
  <Slides>32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1" baseType="lpstr">
      <vt:lpstr>Aptos</vt:lpstr>
      <vt:lpstr>Aptos Narrow</vt:lpstr>
      <vt:lpstr>Arial</vt:lpstr>
      <vt:lpstr>Calibri</vt:lpstr>
      <vt:lpstr>Corbel</vt:lpstr>
      <vt:lpstr>Courier New</vt:lpstr>
      <vt:lpstr>Segoe UI</vt:lpstr>
      <vt:lpstr>Wingdings</vt:lpstr>
      <vt:lpstr>Base</vt:lpstr>
      <vt:lpstr>Computer Architecture</vt:lpstr>
      <vt:lpstr>Introduction of Convolutional Algorithm</vt:lpstr>
      <vt:lpstr>Introduction of Convolutional Algorithm</vt:lpstr>
      <vt:lpstr>How the Convolution Algorithm works? (1/3)</vt:lpstr>
      <vt:lpstr>How the Convolution Algorithm works? (2/3)</vt:lpstr>
      <vt:lpstr>How the Convolution Algorithm works? (3/3)</vt:lpstr>
      <vt:lpstr>Hardware Specifics</vt:lpstr>
      <vt:lpstr>How to Parallelize it? The Idea</vt:lpstr>
      <vt:lpstr>Performance Analysis</vt:lpstr>
      <vt:lpstr>Performance Analysis</vt:lpstr>
      <vt:lpstr>Goal</vt:lpstr>
      <vt:lpstr>Bottleneck analysis using VTUNE</vt:lpstr>
      <vt:lpstr>Optimization         1/2</vt:lpstr>
      <vt:lpstr>Presentazione standard di PowerPoint</vt:lpstr>
      <vt:lpstr>Comparison</vt:lpstr>
      <vt:lpstr>SpeedUp Analysis      1/2</vt:lpstr>
      <vt:lpstr>Scalability Analysis      2/2</vt:lpstr>
      <vt:lpstr>Conclusion</vt:lpstr>
      <vt:lpstr>GPU IMPLEMENTATION</vt:lpstr>
      <vt:lpstr>Hardware Specifics</vt:lpstr>
      <vt:lpstr>Bidimensional Grid and Blocks</vt:lpstr>
      <vt:lpstr>How to go in parallel with GPU?</vt:lpstr>
      <vt:lpstr>Performance Analysis      1/2</vt:lpstr>
      <vt:lpstr>Performance analysis      2/2</vt:lpstr>
      <vt:lpstr>Nsight Compute Analysis</vt:lpstr>
      <vt:lpstr>Optimization       1/2</vt:lpstr>
      <vt:lpstr>Presentazione standard di PowerPoint</vt:lpstr>
      <vt:lpstr>Comparison</vt:lpstr>
      <vt:lpstr>Presentazione standard di PowerPoint</vt:lpstr>
      <vt:lpstr>Workload Analysis</vt:lpstr>
      <vt:lpstr>Conclusion</vt:lpstr>
      <vt:lpstr>THANKS FOR  YOUR ATTENCTION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Architecture</dc:title>
  <dc:creator>Alessio Di Ricco</dc:creator>
  <cp:lastModifiedBy>Francesco Bruno</cp:lastModifiedBy>
  <cp:revision>7</cp:revision>
  <dcterms:created xsi:type="dcterms:W3CDTF">2023-03-28T07:50:29Z</dcterms:created>
  <dcterms:modified xsi:type="dcterms:W3CDTF">2024-05-31T15:56:16Z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0x010100624154AC8D1B7F42B809EA46F2FEF785</vt:lpwstr>
  </property>
  <property fmtid="{D5CDD505-2E9C-101B-9397-08002B2CF9AE}" pid="3" name="MediaServiceImageTags">
    <vt:lpwstr/>
  </property>
</Properties>
</file>